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382" r:id="rId2"/>
    <p:sldId id="383" r:id="rId3"/>
    <p:sldId id="378" r:id="rId4"/>
    <p:sldId id="385" r:id="rId5"/>
    <p:sldId id="386" r:id="rId6"/>
    <p:sldId id="342" r:id="rId7"/>
    <p:sldId id="288" r:id="rId8"/>
    <p:sldId id="351" r:id="rId9"/>
    <p:sldId id="344" r:id="rId10"/>
    <p:sldId id="260" r:id="rId11"/>
    <p:sldId id="308" r:id="rId12"/>
    <p:sldId id="405" r:id="rId13"/>
    <p:sldId id="261" r:id="rId14"/>
    <p:sldId id="291" r:id="rId15"/>
    <p:sldId id="269" r:id="rId16"/>
    <p:sldId id="262" r:id="rId17"/>
    <p:sldId id="387" r:id="rId18"/>
    <p:sldId id="388" r:id="rId19"/>
    <p:sldId id="399" r:id="rId20"/>
    <p:sldId id="352" r:id="rId21"/>
    <p:sldId id="400" r:id="rId22"/>
    <p:sldId id="358" r:id="rId23"/>
    <p:sldId id="401" r:id="rId24"/>
    <p:sldId id="357" r:id="rId25"/>
    <p:sldId id="402" r:id="rId26"/>
    <p:sldId id="273" r:id="rId27"/>
    <p:sldId id="266" r:id="rId28"/>
    <p:sldId id="403" r:id="rId29"/>
    <p:sldId id="339" r:id="rId30"/>
    <p:sldId id="272" r:id="rId31"/>
    <p:sldId id="366" r:id="rId32"/>
    <p:sldId id="361" r:id="rId33"/>
    <p:sldId id="375" r:id="rId34"/>
    <p:sldId id="404" r:id="rId35"/>
    <p:sldId id="360" r:id="rId36"/>
    <p:sldId id="278" r:id="rId37"/>
    <p:sldId id="349" r:id="rId38"/>
    <p:sldId id="390" r:id="rId39"/>
    <p:sldId id="389" r:id="rId40"/>
    <p:sldId id="373" r:id="rId41"/>
    <p:sldId id="374" r:id="rId42"/>
    <p:sldId id="372" r:id="rId43"/>
    <p:sldId id="381" r:id="rId44"/>
    <p:sldId id="379" r:id="rId45"/>
    <p:sldId id="280" r:id="rId46"/>
    <p:sldId id="281" r:id="rId47"/>
    <p:sldId id="406" r:id="rId48"/>
    <p:sldId id="384" r:id="rId49"/>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an Schiaffino" initials="FS" lastIdx="1" clrIdx="0">
    <p:extLst>
      <p:ext uri="{19B8F6BF-5375-455C-9EA6-DF929625EA0E}">
        <p15:presenceInfo xmlns:p15="http://schemas.microsoft.com/office/powerpoint/2012/main" userId="S-1-5-21-3310158530-3241473335-3222064855-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4"/>
    <p:restoredTop sz="91119" autoAdjust="0"/>
  </p:normalViewPr>
  <p:slideViewPr>
    <p:cSldViewPr snapToGrid="0" snapToObjects="1">
      <p:cViewPr varScale="1">
        <p:scale>
          <a:sx n="137" d="100"/>
          <a:sy n="137" d="100"/>
        </p:scale>
        <p:origin x="522" y="12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Desktop\Gr&#225;fico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Desktop\Gr&#225;f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Desktop\Gr&#225;fico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pivotSource>
    <c:name>[Gráficos.xlsx]Capacitaciones!TablaDinámica7</c:name>
    <c:fmtId val="-1"/>
  </c:pivotSource>
  <c:chart>
    <c:autoTitleDeleted val="1"/>
    <c:pivotFmts>
      <c:pivotFmt>
        <c:idx val="0"/>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5"/>
          </a:solidFill>
          <a:ln w="19050">
            <a:solidFill>
              <a:schemeClr val="lt1"/>
            </a:solidFill>
          </a:ln>
          <a:effectLst/>
        </c:spPr>
        <c:dLbl>
          <c:idx val="0"/>
          <c:layout>
            <c:manualLayout>
              <c:x val="-0.20246645522015158"/>
              <c:y val="-6.1266572447674882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2"/>
      </c:pivotFmt>
      <c:pivotFmt>
        <c:idx val="3"/>
        <c:spPr>
          <a:solidFill>
            <a:schemeClr val="accent5"/>
          </a:solidFill>
          <a:ln w="19050">
            <a:solidFill>
              <a:schemeClr val="lt1"/>
            </a:solidFill>
          </a:ln>
          <a:effectLst/>
        </c:spPr>
        <c:dLbl>
          <c:idx val="0"/>
          <c:layout>
            <c:manualLayout>
              <c:x val="0.23455877634534161"/>
              <c:y val="1.8190247586573047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4"/>
      </c:pivotFmt>
      <c:pivotFmt>
        <c:idx val="5"/>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5"/>
          </a:solidFill>
          <a:ln w="19050">
            <a:solidFill>
              <a:schemeClr val="lt1"/>
            </a:solidFill>
          </a:ln>
          <a:effectLst/>
        </c:spPr>
        <c:dLbl>
          <c:idx val="0"/>
          <c:layout>
            <c:manualLayout>
              <c:x val="-0.20246645522015158"/>
              <c:y val="-6.1266572447674882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5"/>
          </a:solidFill>
          <a:ln w="19050">
            <a:solidFill>
              <a:schemeClr val="lt1"/>
            </a:solidFill>
          </a:ln>
          <a:effectLst/>
        </c:spPr>
        <c:dLbl>
          <c:idx val="0"/>
          <c:layout>
            <c:manualLayout>
              <c:x val="0.23455877634534161"/>
              <c:y val="1.8190247586573047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8"/>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5"/>
          </a:solidFill>
          <a:ln w="19050">
            <a:solidFill>
              <a:schemeClr val="lt1"/>
            </a:solidFill>
          </a:ln>
          <a:effectLst/>
        </c:spPr>
        <c:dLbl>
          <c:idx val="0"/>
          <c:layout>
            <c:manualLayout>
              <c:x val="-0.20246645522015158"/>
              <c:y val="-6.1266572447674882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5"/>
          </a:solidFill>
          <a:ln w="19050">
            <a:solidFill>
              <a:schemeClr val="lt1"/>
            </a:solidFill>
          </a:ln>
          <a:effectLst/>
        </c:spPr>
        <c:dLbl>
          <c:idx val="0"/>
          <c:layout>
            <c:manualLayout>
              <c:x val="0.23455877634534161"/>
              <c:y val="1.8190247586573047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1"/>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5"/>
          </a:solidFill>
          <a:ln w="19050">
            <a:solidFill>
              <a:schemeClr val="lt1"/>
            </a:solidFill>
          </a:ln>
          <a:effectLst/>
        </c:spPr>
        <c:dLbl>
          <c:idx val="0"/>
          <c:layout>
            <c:manualLayout>
              <c:x val="-0.20246645522015158"/>
              <c:y val="-6.1266572447674882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5"/>
          </a:solidFill>
          <a:ln w="19050">
            <a:solidFill>
              <a:schemeClr val="lt1"/>
            </a:solidFill>
          </a:ln>
          <a:effectLst/>
        </c:spPr>
        <c:dLbl>
          <c:idx val="0"/>
          <c:layout>
            <c:manualLayout>
              <c:x val="0.23455877634534161"/>
              <c:y val="1.8190247586573047E-2"/>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Capacitaciones!$B$1</c:f>
              <c:strCache>
                <c:ptCount val="1"/>
                <c:pt idx="0">
                  <c:v>Total</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8875-4D40-B565-8C53E1747714}"/>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8875-4D40-B565-8C53E1747714}"/>
              </c:ext>
            </c:extLst>
          </c:dPt>
          <c:dLbls>
            <c:dLbl>
              <c:idx val="0"/>
              <c:layout>
                <c:manualLayout>
                  <c:x val="-0.20246645522015158"/>
                  <c:y val="-6.12665724476748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75-4D40-B565-8C53E1747714}"/>
                </c:ext>
              </c:extLst>
            </c:dLbl>
            <c:dLbl>
              <c:idx val="1"/>
              <c:layout>
                <c:manualLayout>
                  <c:x val="0.23455877634534161"/>
                  <c:y val="1.81902475865730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75-4D40-B565-8C53E174771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s-C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Capacitaciones!$A$2:$A$4</c:f>
              <c:strCache>
                <c:ptCount val="2"/>
                <c:pt idx="0">
                  <c:v>Efectivo</c:v>
                </c:pt>
                <c:pt idx="1">
                  <c:v>Inefectivo</c:v>
                </c:pt>
              </c:strCache>
            </c:strRef>
          </c:cat>
          <c:val>
            <c:numRef>
              <c:f>Capacitaciones!$B$2:$B$4</c:f>
              <c:numCache>
                <c:formatCode>General</c:formatCode>
                <c:ptCount val="2"/>
                <c:pt idx="0">
                  <c:v>49</c:v>
                </c:pt>
                <c:pt idx="1">
                  <c:v>39</c:v>
                </c:pt>
              </c:numCache>
            </c:numRef>
          </c:val>
          <c:extLst>
            <c:ext xmlns:c16="http://schemas.microsoft.com/office/drawing/2014/chart" uri="{C3380CC4-5D6E-409C-BE32-E72D297353CC}">
              <c16:uniqueId val="{00000004-8875-4D40-B565-8C53E17477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userShapes r:id="rId4"/>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pivotSource>
    <c:name>[Gráficos.xlsx]Canal de denuncias!TablaDinámica20</c:name>
    <c:fmtId val="-1"/>
  </c:pivotSource>
  <c:chart>
    <c:autoTitleDeleted val="1"/>
    <c:pivotFmts>
      <c:pivotFmt>
        <c:idx val="0"/>
        <c:spPr>
          <a:solidFill>
            <a:schemeClr val="accent5"/>
          </a:solidFill>
          <a:ln w="19050">
            <a:solidFill>
              <a:schemeClr val="lt1"/>
            </a:solidFill>
          </a:ln>
          <a:effectLst/>
        </c:spPr>
        <c:marker>
          <c:symbol val="none"/>
        </c:marker>
        <c:dLbl>
          <c:idx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1"/>
          <c:showBubbleSize val="0"/>
          <c:extLst>
            <c:ext xmlns:c15="http://schemas.microsoft.com/office/drawing/2012/chart" uri="{CE6537A1-D6FC-4f65-9D91-7224C49458BB}"/>
          </c:extLst>
        </c:dLbl>
      </c:pivotFmt>
      <c:pivotFmt>
        <c:idx val="1"/>
        <c:dLbl>
          <c:idx val="0"/>
          <c:layout>
            <c:manualLayout>
              <c:x val="-3.5990376202974628E-2"/>
              <c:y val="-5.0866506270049579E-2"/>
            </c:manualLayout>
          </c:layout>
          <c:showLegendKey val="0"/>
          <c:showVal val="1"/>
          <c:showCatName val="0"/>
          <c:showSerName val="0"/>
          <c:showPercent val="1"/>
          <c:showBubbleSize val="0"/>
          <c:extLst>
            <c:ext xmlns:c15="http://schemas.microsoft.com/office/drawing/2012/chart" uri="{CE6537A1-D6FC-4f65-9D91-7224C49458BB}"/>
          </c:extLst>
        </c:dLbl>
      </c:pivotFmt>
      <c:pivotFmt>
        <c:idx val="2"/>
        <c:spPr>
          <a:solidFill>
            <a:schemeClr val="accent5"/>
          </a:solidFill>
          <a:ln w="19050">
            <a:solidFill>
              <a:schemeClr val="lt1"/>
            </a:solidFill>
          </a:ln>
          <a:effectLst/>
        </c:spPr>
        <c:dLbl>
          <c:idx val="0"/>
          <c:layout>
            <c:manualLayout>
              <c:x val="-5.8887795275590502E-2"/>
              <c:y val="8.9967920676582095E-4"/>
            </c:manualLayout>
          </c:layout>
          <c:showLegendKey val="0"/>
          <c:showVal val="0"/>
          <c:showCatName val="0"/>
          <c:showSerName val="0"/>
          <c:showPercent val="1"/>
          <c:showBubbleSize val="0"/>
          <c:extLst>
            <c:ext xmlns:c15="http://schemas.microsoft.com/office/drawing/2012/chart" uri="{CE6537A1-D6FC-4f65-9D91-7224C49458BB}"/>
          </c:extLst>
        </c:dLbl>
      </c:pivotFmt>
      <c:pivotFmt>
        <c:idx val="3"/>
        <c:dLbl>
          <c:idx val="0"/>
          <c:layout>
            <c:manualLayout>
              <c:x val="4.3791119860017498E-2"/>
              <c:y val="4.8479877515310585E-3"/>
            </c:manualLayout>
          </c:layout>
          <c:showLegendKey val="0"/>
          <c:showVal val="0"/>
          <c:showCatName val="0"/>
          <c:showSerName val="0"/>
          <c:showPercent val="1"/>
          <c:showBubbleSize val="0"/>
          <c:extLst>
            <c:ext xmlns:c15="http://schemas.microsoft.com/office/drawing/2012/chart" uri="{CE6537A1-D6FC-4f65-9D91-7224C49458BB}"/>
          </c:extLst>
        </c:dLbl>
      </c:pivotFmt>
      <c:pivotFmt>
        <c:idx val="4"/>
        <c:marker>
          <c:symbol val="none"/>
        </c:marker>
      </c:pivotFmt>
      <c:pivotFmt>
        <c:idx val="5"/>
        <c:marker>
          <c:symbol val="none"/>
        </c:marker>
      </c:pivotFmt>
      <c:pivotFmt>
        <c:idx val="6"/>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7"/>
        <c:dLbl>
          <c:idx val="0"/>
          <c:layout>
            <c:manualLayout>
              <c:x val="6.7455708661417327E-2"/>
              <c:y val="9.2526975794692337E-3"/>
            </c:manualLayout>
          </c:layout>
          <c:showLegendKey val="0"/>
          <c:showVal val="1"/>
          <c:showCatName val="0"/>
          <c:showSerName val="0"/>
          <c:showPercent val="1"/>
          <c:showBubbleSize val="0"/>
          <c:extLst>
            <c:ext xmlns:c15="http://schemas.microsoft.com/office/drawing/2012/chart" uri="{CE6537A1-D6FC-4f65-9D91-7224C49458BB}"/>
          </c:extLst>
        </c:dLbl>
      </c:pivotFmt>
      <c:pivotFmt>
        <c:idx val="8"/>
        <c:spPr>
          <a:solidFill>
            <a:schemeClr val="accent5"/>
          </a:solidFill>
          <a:ln w="19050">
            <a:solidFill>
              <a:schemeClr val="lt1"/>
            </a:solidFill>
          </a:ln>
          <a:effectLst/>
        </c:spPr>
        <c:dLbl>
          <c:idx val="0"/>
          <c:layout>
            <c:manualLayout>
              <c:x val="1.3229221347331583E-2"/>
              <c:y val="0.10185185185185185"/>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9"/>
        <c:dLbl>
          <c:idx val="0"/>
          <c:layout>
            <c:manualLayout>
              <c:x val="6.3522965879265092E-2"/>
              <c:y val="-0.30982319918343543"/>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0"/>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1"/>
        <c:dLbl>
          <c:idx val="0"/>
          <c:layout>
            <c:manualLayout>
              <c:x val="6.3522965879265092E-2"/>
              <c:y val="-0.30982319918343543"/>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5"/>
          </a:solidFill>
          <a:ln w="19050">
            <a:solidFill>
              <a:schemeClr val="lt1"/>
            </a:solidFill>
          </a:ln>
          <a:effectLst/>
        </c:spPr>
        <c:dLbl>
          <c:idx val="0"/>
          <c:layout>
            <c:manualLayout>
              <c:x val="1.3229221347331583E-2"/>
              <c:y val="0.10185185185185185"/>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3"/>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4"/>
        <c:dLbl>
          <c:idx val="0"/>
          <c:layout>
            <c:manualLayout>
              <c:x val="6.3522965879265092E-2"/>
              <c:y val="-0.30982319918343543"/>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5"/>
          </a:solidFill>
          <a:ln w="19050">
            <a:solidFill>
              <a:schemeClr val="lt1"/>
            </a:solidFill>
          </a:ln>
          <a:effectLst/>
        </c:spPr>
        <c:dLbl>
          <c:idx val="0"/>
          <c:layout>
            <c:manualLayout>
              <c:x val="1.3229221347331583E-2"/>
              <c:y val="0.10185185185185185"/>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6"/>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7"/>
        <c:dLbl>
          <c:idx val="0"/>
          <c:layout>
            <c:manualLayout>
              <c:x val="6.3522965879265092E-2"/>
              <c:y val="-0.30982319918343543"/>
            </c:manualLayout>
          </c:layout>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5"/>
          </a:solidFill>
          <a:ln w="19050">
            <a:solidFill>
              <a:schemeClr val="lt1"/>
            </a:solidFill>
          </a:ln>
          <a:effectLst/>
        </c:spPr>
        <c:dLbl>
          <c:idx val="0"/>
          <c:layout>
            <c:manualLayout>
              <c:x val="1.3229221347331583E-2"/>
              <c:y val="0.10185185185185185"/>
            </c:manualLayout>
          </c:layout>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s-CO"/>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'Canal de denuncias'!$B$1</c:f>
              <c:strCache>
                <c:ptCount val="1"/>
                <c:pt idx="0">
                  <c:v>Total</c:v>
                </c:pt>
              </c:strCache>
            </c:strRef>
          </c:tx>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2-C52F-433F-8B59-F3ECEA3F41E3}"/>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1-C52F-433F-8B59-F3ECEA3F41E3}"/>
              </c:ext>
            </c:extLst>
          </c:dPt>
          <c:dLbls>
            <c:dLbl>
              <c:idx val="0"/>
              <c:layout>
                <c:manualLayout>
                  <c:x val="6.3522965879265092E-2"/>
                  <c:y val="-0.309823199183435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52F-433F-8B59-F3ECEA3F41E3}"/>
                </c:ext>
              </c:extLst>
            </c:dLbl>
            <c:dLbl>
              <c:idx val="1"/>
              <c:layout>
                <c:manualLayout>
                  <c:x val="-3.8740076194394901E-2"/>
                  <c:y val="0.1301537661565889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2F-433F-8B59-F3ECEA3F41E3}"/>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s-C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'Canal de denuncias'!$A$2:$A$4</c:f>
              <c:strCache>
                <c:ptCount val="2"/>
                <c:pt idx="0">
                  <c:v>No</c:v>
                </c:pt>
                <c:pt idx="1">
                  <c:v>Si</c:v>
                </c:pt>
              </c:strCache>
            </c:strRef>
          </c:cat>
          <c:val>
            <c:numRef>
              <c:f>'Canal de denuncias'!$B$2:$B$4</c:f>
              <c:numCache>
                <c:formatCode>General</c:formatCode>
                <c:ptCount val="2"/>
                <c:pt idx="0">
                  <c:v>93</c:v>
                </c:pt>
                <c:pt idx="1">
                  <c:v>3</c:v>
                </c:pt>
              </c:numCache>
            </c:numRef>
          </c:val>
          <c:extLst>
            <c:ext xmlns:c16="http://schemas.microsoft.com/office/drawing/2014/chart" uri="{C3380CC4-5D6E-409C-BE32-E72D297353CC}">
              <c16:uniqueId val="{00000003-C52F-433F-8B59-F3ECEA3F41E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pivotSource>
    <c:name>[Gráficos.xlsx]Funcionarios públicos!TablaDinámica9</c:name>
    <c:fmtId val="-1"/>
  </c:pivotSource>
  <c:chart>
    <c:autoTitleDeleted val="0"/>
    <c:pivotFmts>
      <c:pivotFmt>
        <c:idx val="0"/>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1"/>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5"/>
          </a:solidFill>
          <a:ln>
            <a:noFill/>
          </a:ln>
          <a:effectLst/>
        </c:spPr>
      </c:pivotFmt>
      <c:pivotFmt>
        <c:idx val="7"/>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5"/>
          </a:solidFill>
          <a:ln>
            <a:noFill/>
          </a:ln>
          <a:effectLst/>
        </c:spPr>
      </c:pivotFmt>
      <c:pivotFmt>
        <c:idx val="12"/>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5"/>
          </a:solidFill>
          <a:ln>
            <a:noFill/>
          </a:ln>
          <a:effectLst/>
        </c:spPr>
      </c:pivotFmt>
      <c:pivotFmt>
        <c:idx val="19"/>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22"/>
        <c:dLbl>
          <c:idx val="0"/>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4"/>
        <c:dLbl>
          <c:idx val="0"/>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5"/>
          </a:solidFill>
          <a:ln>
            <a:noFill/>
          </a:ln>
          <a:effectLst/>
        </c:spPr>
      </c:pivotFmt>
      <c:pivotFmt>
        <c:idx val="26"/>
        <c:spPr>
          <a:solidFill>
            <a:schemeClr val="accent5"/>
          </a:solidFill>
          <a:ln>
            <a:noFill/>
          </a:ln>
          <a:effectLst/>
        </c:spPr>
        <c:marker>
          <c:symbol val="none"/>
        </c:marker>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1"/>
          <c:showPercent val="0"/>
          <c:showBubbleSize val="0"/>
          <c:extLst>
            <c:ext xmlns:c15="http://schemas.microsoft.com/office/drawing/2012/chart" uri="{CE6537A1-D6FC-4f65-9D91-7224C49458BB}"/>
          </c:extLst>
        </c:dLbl>
      </c:pivotFmt>
      <c:pivotFmt>
        <c:idx val="27"/>
        <c:dLbl>
          <c:idx val="0"/>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'Funcionarios públicos'!$B$3:$B$4</c:f>
              <c:strCache>
                <c:ptCount val="1"/>
                <c:pt idx="0">
                  <c:v>Control </c:v>
                </c:pt>
              </c:strCache>
            </c:strRef>
          </c:tx>
          <c:spPr>
            <a:solidFill>
              <a:schemeClr val="accent5">
                <a:shade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92A3-470F-93E8-E39E1B2077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s-CO"/>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'Funcionarios públicos'!$A$5:$A$7</c:f>
              <c:strCache>
                <c:ptCount val="2"/>
                <c:pt idx="0">
                  <c:v>Si</c:v>
                </c:pt>
                <c:pt idx="1">
                  <c:v>No</c:v>
                </c:pt>
              </c:strCache>
            </c:strRef>
          </c:cat>
          <c:val>
            <c:numRef>
              <c:f>'Funcionarios públicos'!$B$5:$B$7</c:f>
              <c:numCache>
                <c:formatCode>0%</c:formatCode>
                <c:ptCount val="2"/>
                <c:pt idx="0">
                  <c:v>5.7692307692307696E-2</c:v>
                </c:pt>
                <c:pt idx="1">
                  <c:v>0</c:v>
                </c:pt>
              </c:numCache>
            </c:numRef>
          </c:val>
          <c:extLst>
            <c:ext xmlns:c16="http://schemas.microsoft.com/office/drawing/2014/chart" uri="{C3380CC4-5D6E-409C-BE32-E72D297353CC}">
              <c16:uniqueId val="{00000001-92A3-470F-93E8-E39E1B20774A}"/>
            </c:ext>
          </c:extLst>
        </c:ser>
        <c:ser>
          <c:idx val="1"/>
          <c:order val="1"/>
          <c:tx>
            <c:strRef>
              <c:f>'Funcionarios públicos'!$C$3:$C$4</c:f>
              <c:strCache>
                <c:ptCount val="1"/>
                <c:pt idx="0">
                  <c:v>NA</c:v>
                </c:pt>
              </c:strCache>
            </c:strRef>
          </c:tx>
          <c:spPr>
            <a:solidFill>
              <a:schemeClr val="accent5"/>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3-92A3-470F-93E8-E39E1B20774A}"/>
              </c:ext>
            </c:extLst>
          </c:dPt>
          <c:dLbls>
            <c:dLbl>
              <c:idx val="0"/>
              <c:delete val="1"/>
              <c:extLst>
                <c:ext xmlns:c15="http://schemas.microsoft.com/office/drawing/2012/chart" uri="{CE6537A1-D6FC-4f65-9D91-7224C49458BB}"/>
                <c:ext xmlns:c16="http://schemas.microsoft.com/office/drawing/2014/chart" uri="{C3380CC4-5D6E-409C-BE32-E72D297353CC}">
                  <c16:uniqueId val="{00000004-92A3-470F-93E8-E39E1B20774A}"/>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'Funcionarios públicos'!$A$5:$A$7</c:f>
              <c:strCache>
                <c:ptCount val="2"/>
                <c:pt idx="0">
                  <c:v>Si</c:v>
                </c:pt>
                <c:pt idx="1">
                  <c:v>No</c:v>
                </c:pt>
              </c:strCache>
            </c:strRef>
          </c:cat>
          <c:val>
            <c:numRef>
              <c:f>'Funcionarios públicos'!$C$5:$C$7</c:f>
              <c:numCache>
                <c:formatCode>0%</c:formatCode>
                <c:ptCount val="2"/>
                <c:pt idx="0">
                  <c:v>0</c:v>
                </c:pt>
                <c:pt idx="1">
                  <c:v>0.65384615384615385</c:v>
                </c:pt>
              </c:numCache>
            </c:numRef>
          </c:val>
          <c:extLst>
            <c:ext xmlns:c16="http://schemas.microsoft.com/office/drawing/2014/chart" uri="{C3380CC4-5D6E-409C-BE32-E72D297353CC}">
              <c16:uniqueId val="{00000005-92A3-470F-93E8-E39E1B20774A}"/>
            </c:ext>
          </c:extLst>
        </c:ser>
        <c:ser>
          <c:idx val="2"/>
          <c:order val="2"/>
          <c:tx>
            <c:strRef>
              <c:f>'Funcionarios públicos'!$D$3:$D$4</c:f>
              <c:strCache>
                <c:ptCount val="1"/>
                <c:pt idx="0">
                  <c:v>Premisa</c:v>
                </c:pt>
              </c:strCache>
            </c:strRef>
          </c:tx>
          <c:spPr>
            <a:solidFill>
              <a:schemeClr val="accent5">
                <a:tint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92A3-470F-93E8-E39E1B20774A}"/>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Lato" panose="020F0502020204030203" pitchFamily="34" charset="0"/>
                    <a:ea typeface="Lato" panose="020F0502020204030203" pitchFamily="34" charset="0"/>
                    <a:cs typeface="Lato" panose="020F0502020204030203" pitchFamily="34" charset="0"/>
                  </a:defRPr>
                </a:pPr>
                <a:endParaRPr lang="es-CO"/>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'Funcionarios públicos'!$A$5:$A$7</c:f>
              <c:strCache>
                <c:ptCount val="2"/>
                <c:pt idx="0">
                  <c:v>Si</c:v>
                </c:pt>
                <c:pt idx="1">
                  <c:v>No</c:v>
                </c:pt>
              </c:strCache>
            </c:strRef>
          </c:cat>
          <c:val>
            <c:numRef>
              <c:f>'Funcionarios públicos'!$D$5:$D$7</c:f>
              <c:numCache>
                <c:formatCode>0%</c:formatCode>
                <c:ptCount val="2"/>
                <c:pt idx="0">
                  <c:v>0.28846153846153844</c:v>
                </c:pt>
                <c:pt idx="1">
                  <c:v>0</c:v>
                </c:pt>
              </c:numCache>
            </c:numRef>
          </c:val>
          <c:extLst>
            <c:ext xmlns:c16="http://schemas.microsoft.com/office/drawing/2014/chart" uri="{C3380CC4-5D6E-409C-BE32-E72D297353CC}">
              <c16:uniqueId val="{00000007-92A3-470F-93E8-E39E1B20774A}"/>
            </c:ext>
          </c:extLst>
        </c:ser>
        <c:dLbls>
          <c:showLegendKey val="0"/>
          <c:showVal val="0"/>
          <c:showCatName val="0"/>
          <c:showSerName val="0"/>
          <c:showPercent val="0"/>
          <c:showBubbleSize val="0"/>
        </c:dLbls>
        <c:gapWidth val="150"/>
        <c:overlap val="100"/>
        <c:axId val="109545344"/>
        <c:axId val="109546880"/>
      </c:barChart>
      <c:catAx>
        <c:axId val="1095453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Lato Black" panose="020F0502020204030203" pitchFamily="34" charset="0"/>
                <a:ea typeface="Lato Black" panose="020F0502020204030203" pitchFamily="34" charset="0"/>
                <a:cs typeface="Lato Black" panose="020F0502020204030203" pitchFamily="34" charset="0"/>
              </a:defRPr>
            </a:pPr>
            <a:endParaRPr lang="es-CO"/>
          </a:p>
        </c:txPr>
        <c:crossAx val="109546880"/>
        <c:crosses val="autoZero"/>
        <c:auto val="1"/>
        <c:lblAlgn val="ctr"/>
        <c:lblOffset val="100"/>
        <c:noMultiLvlLbl val="0"/>
      </c:catAx>
      <c:valAx>
        <c:axId val="10954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O"/>
          </a:p>
        </c:txPr>
        <c:crossAx val="109545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sVisible val="1"/>
      </c14:pivotOptions>
    </c:ext>
  </c:extLst>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0.65932</cdr:x>
      <cdr:y>0.84615</cdr:y>
    </cdr:from>
    <cdr:to>
      <cdr:x>0.97796</cdr:x>
      <cdr:y>0.97721</cdr:y>
    </cdr:to>
    <cdr:sp macro="" textlink="">
      <cdr:nvSpPr>
        <cdr:cNvPr id="2" name="1 CuadroTexto"/>
        <cdr:cNvSpPr txBox="1"/>
      </cdr:nvSpPr>
      <cdr:spPr>
        <a:xfrm xmlns:a="http://schemas.openxmlformats.org/drawingml/2006/main">
          <a:off x="3133725" y="2828926"/>
          <a:ext cx="1514475" cy="438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7794B-E848-1345-8187-3E285B09B66B}" type="datetimeFigureOut">
              <a:rPr lang="es-ES_tradnl" smtClean="0"/>
              <a:pPr/>
              <a:t>13/11/2018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F8B33-F781-3348-98CF-1B36B1D6419D}" type="slidenum">
              <a:rPr lang="es-ES_tradnl" smtClean="0"/>
              <a:pPr/>
              <a:t>‹Nº›</a:t>
            </a:fld>
            <a:endParaRPr lang="es-ES_tradnl"/>
          </a:p>
        </p:txBody>
      </p:sp>
    </p:spTree>
    <p:extLst>
      <p:ext uri="{BB962C8B-B14F-4D97-AF65-F5344CB8AC3E}">
        <p14:creationId xmlns:p14="http://schemas.microsoft.com/office/powerpoint/2010/main" val="134455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Las empresas no nacen para hacer el mal (Historia del como comenzaron las empresas)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Kongo</a:t>
            </a:r>
            <a:r>
              <a:rPr lang="es-CL" sz="1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s-CL" sz="12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Gumi</a:t>
            </a:r>
            <a:r>
              <a:rPr lang="es-CL" sz="1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es la empresa más antigua del mundo: https://es.wikipedia.org/wiki/Kong%C5%8D_Gumi</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kern="1200" dirty="0">
                <a:solidFill>
                  <a:schemeClr val="tx1"/>
                </a:solidFill>
                <a:effectLst/>
                <a:latin typeface="+mn-lt"/>
                <a:ea typeface="+mn-ea"/>
                <a:cs typeface="+mn-cs"/>
              </a:rPr>
              <a:t>Opero durante 1.428 años y se creo como una empresa familiar que buscaba ayudar a la construcción de templos budistas.</a:t>
            </a:r>
            <a:br>
              <a:rPr lang="es-CL" sz="1200" b="0" i="0" kern="1200" dirty="0">
                <a:solidFill>
                  <a:schemeClr val="tx1"/>
                </a:solidFill>
                <a:effectLst/>
                <a:latin typeface="+mn-lt"/>
                <a:ea typeface="+mn-ea"/>
                <a:cs typeface="+mn-cs"/>
              </a:rPr>
            </a:br>
            <a:r>
              <a:rPr lang="es-CL" sz="1200" b="0" i="0" kern="1200" dirty="0">
                <a:solidFill>
                  <a:schemeClr val="tx1"/>
                </a:solidFill>
                <a:effectLst/>
                <a:latin typeface="+mn-lt"/>
                <a:ea typeface="+mn-ea"/>
                <a:cs typeface="+mn-cs"/>
              </a:rPr>
              <a:t>Las empresas nacieron para poder hacerse cargo de grandes tareas que las personas individualmente no podrían, agrupándose en unidades productivas que permitían trabajar de manera mas eficiente.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kern="1200" dirty="0">
                <a:solidFill>
                  <a:schemeClr val="tx1"/>
                </a:solidFill>
                <a:effectLst/>
                <a:latin typeface="+mn-lt"/>
                <a:ea typeface="+mn-ea"/>
                <a:cs typeface="+mn-cs"/>
              </a:rPr>
              <a:t>La mayoría de las empresas nacieron tratando de resolver una necesidad de la población. </a:t>
            </a:r>
            <a:endParaRPr lang="es-ES_tradnl" sz="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endParaRPr lang="es-CL" dirty="0"/>
          </a:p>
        </p:txBody>
      </p:sp>
      <p:sp>
        <p:nvSpPr>
          <p:cNvPr id="4" name="Marcador de número de diapositiva 3"/>
          <p:cNvSpPr>
            <a:spLocks noGrp="1"/>
          </p:cNvSpPr>
          <p:nvPr>
            <p:ph type="sldNum" sz="quarter" idx="10"/>
          </p:nvPr>
        </p:nvSpPr>
        <p:spPr/>
        <p:txBody>
          <a:bodyPr/>
          <a:lstStyle/>
          <a:p>
            <a:fld id="{6FEF8B33-F781-3348-98CF-1B36B1D6419D}" type="slidenum">
              <a:rPr lang="es-ES_tradnl" smtClean="0"/>
              <a:pPr/>
              <a:t>3</a:t>
            </a:fld>
            <a:endParaRPr lang="es-ES_tradnl"/>
          </a:p>
        </p:txBody>
      </p:sp>
    </p:spTree>
    <p:extLst>
      <p:ext uri="{BB962C8B-B14F-4D97-AF65-F5344CB8AC3E}">
        <p14:creationId xmlns:p14="http://schemas.microsoft.com/office/powerpoint/2010/main" val="66653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_tradnl" altLang="es-ES_tradnl" dirty="0"/>
          </a:p>
        </p:txBody>
      </p:sp>
      <p:sp>
        <p:nvSpPr>
          <p:cNvPr id="4" name="Marcador de número de diapositiva 3"/>
          <p:cNvSpPr>
            <a:spLocks noGrp="1"/>
          </p:cNvSpPr>
          <p:nvPr>
            <p:ph type="sldNum" sz="quarter" idx="10"/>
          </p:nvPr>
        </p:nvSpPr>
        <p:spPr/>
        <p:txBody>
          <a:bodyPr/>
          <a:lstStyle/>
          <a:p>
            <a:fld id="{EC989BF7-A9F5-470A-BE7B-7D6317D8B2CD}" type="slidenum">
              <a:rPr lang="es-ES_tradnl" smtClean="0"/>
              <a:pPr/>
              <a:t>6</a:t>
            </a:fld>
            <a:endParaRPr lang="es-ES_tradnl"/>
          </a:p>
        </p:txBody>
      </p:sp>
    </p:spTree>
    <p:extLst>
      <p:ext uri="{BB962C8B-B14F-4D97-AF65-F5344CB8AC3E}">
        <p14:creationId xmlns:p14="http://schemas.microsoft.com/office/powerpoint/2010/main" val="159076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Idea a transmitir: Razones de porque las empresas hacen el mal</a:t>
            </a:r>
            <a:br>
              <a:rPr lang="es-CL" dirty="0"/>
            </a:br>
            <a:br>
              <a:rPr lang="es-CL" dirty="0"/>
            </a:br>
            <a:r>
              <a:rPr lang="es-CL" dirty="0"/>
              <a:t>Es una imagen de </a:t>
            </a:r>
            <a:r>
              <a:rPr lang="es-CL" dirty="0" err="1"/>
              <a:t>Petroperu</a:t>
            </a:r>
            <a:r>
              <a:rPr lang="es-CL" dirty="0"/>
              <a:t>, esta es la noticia: </a:t>
            </a:r>
            <a:br>
              <a:rPr lang="es-CL" dirty="0"/>
            </a:br>
            <a:r>
              <a:rPr lang="es-CL" sz="1200" b="0" i="0" kern="1200" dirty="0">
                <a:solidFill>
                  <a:schemeClr val="tx1"/>
                </a:solidFill>
                <a:effectLst/>
                <a:latin typeface="+mn-lt"/>
                <a:ea typeface="+mn-ea"/>
                <a:cs typeface="+mn-cs"/>
              </a:rPr>
              <a:t>Luego de nueve meses, una comisión del Congreso de la República encargada de investigar y determinar las responsabilidades detrás de los últimos derrames de petróleo ocurridos en la Amazonía peruana, por problemas presentados en el oleoducto de la empresa estatal Petroperú, concluyó que existen indicios de corrupción en los procesos de contratación de las empresas encargadas de atender los desastres ambientales.</a:t>
            </a:r>
            <a:endParaRPr lang="es-CL" dirty="0"/>
          </a:p>
        </p:txBody>
      </p:sp>
      <p:sp>
        <p:nvSpPr>
          <p:cNvPr id="4" name="Marcador de número de diapositiva 3"/>
          <p:cNvSpPr>
            <a:spLocks noGrp="1"/>
          </p:cNvSpPr>
          <p:nvPr>
            <p:ph type="sldNum" sz="quarter" idx="10"/>
          </p:nvPr>
        </p:nvSpPr>
        <p:spPr/>
        <p:txBody>
          <a:bodyPr/>
          <a:lstStyle/>
          <a:p>
            <a:fld id="{6FEF8B33-F781-3348-98CF-1B36B1D6419D}" type="slidenum">
              <a:rPr lang="es-ES_tradnl" smtClean="0"/>
              <a:pPr/>
              <a:t>8</a:t>
            </a:fld>
            <a:endParaRPr lang="es-ES_tradnl"/>
          </a:p>
        </p:txBody>
      </p:sp>
    </p:spTree>
    <p:extLst>
      <p:ext uri="{BB962C8B-B14F-4D97-AF65-F5344CB8AC3E}">
        <p14:creationId xmlns:p14="http://schemas.microsoft.com/office/powerpoint/2010/main" val="410111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1" name="Google Shape;121;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9" name="Google Shape;1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La ley no lo es todo</a:t>
            </a:r>
            <a:endParaRPr lang="es-ES_tradnl" sz="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endParaRPr lang="es-CL" dirty="0"/>
          </a:p>
        </p:txBody>
      </p:sp>
      <p:sp>
        <p:nvSpPr>
          <p:cNvPr id="4" name="Marcador de número de diapositiva 3"/>
          <p:cNvSpPr>
            <a:spLocks noGrp="1"/>
          </p:cNvSpPr>
          <p:nvPr>
            <p:ph type="sldNum" sz="quarter" idx="10"/>
          </p:nvPr>
        </p:nvSpPr>
        <p:spPr/>
        <p:txBody>
          <a:bodyPr/>
          <a:lstStyle/>
          <a:p>
            <a:fld id="{6FEF8B33-F781-3348-98CF-1B36B1D6419D}" type="slidenum">
              <a:rPr lang="es-ES_tradnl" smtClean="0"/>
              <a:pPr/>
              <a:t>20</a:t>
            </a:fld>
            <a:endParaRPr lang="es-ES_tradnl"/>
          </a:p>
        </p:txBody>
      </p:sp>
    </p:spTree>
    <p:extLst>
      <p:ext uri="{BB962C8B-B14F-4D97-AF65-F5344CB8AC3E}">
        <p14:creationId xmlns:p14="http://schemas.microsoft.com/office/powerpoint/2010/main" val="3731520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C989BF7-A9F5-470A-BE7B-7D6317D8B2CD}" type="slidenum">
              <a:rPr lang="es-ES_tradnl" smtClean="0"/>
              <a:pPr/>
              <a:t>26</a:t>
            </a:fld>
            <a:endParaRPr lang="es-ES_tradnl"/>
          </a:p>
        </p:txBody>
      </p:sp>
    </p:spTree>
    <p:extLst>
      <p:ext uri="{BB962C8B-B14F-4D97-AF65-F5344CB8AC3E}">
        <p14:creationId xmlns:p14="http://schemas.microsoft.com/office/powerpoint/2010/main" val="1162446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8" name="Google Shape;15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Clic para editar título</a:t>
            </a:r>
            <a:endParaRPr lang="es-ES_tradnl"/>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54139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945643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69864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08009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Clic para editar título</a:t>
            </a:r>
            <a:endParaRPr lang="es-ES_tradnl"/>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45104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6286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46291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71385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Clic para editar título</a:t>
            </a:r>
            <a:endParaRPr lang="es-ES_tradnl"/>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47553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6417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1962088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Clic para editar título</a:t>
            </a:r>
            <a:endParaRPr lang="es-ES_tradnl"/>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6235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Clic para editar título</a:t>
            </a:r>
            <a:endParaRPr lang="es-ES_tradnl"/>
          </a:p>
        </p:txBody>
      </p:sp>
      <p:sp>
        <p:nvSpPr>
          <p:cNvPr id="3" name="Marcador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_tradn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A8C6C8A-564C-4D4E-8D47-4E6F8A33D871}" type="datetimeFigureOut">
              <a:rPr lang="es-ES" smtClean="0"/>
              <a:pPr/>
              <a:t>13/11/2018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EF6D308-5F9C-A445-B9C6-12C4C03B248C}" type="slidenum">
              <a:rPr lang="es-ES" smtClean="0"/>
              <a:pPr/>
              <a:t>‹Nº›</a:t>
            </a:fld>
            <a:endParaRPr lang="es-ES"/>
          </a:p>
        </p:txBody>
      </p:sp>
    </p:spTree>
    <p:extLst>
      <p:ext uri="{BB962C8B-B14F-4D97-AF65-F5344CB8AC3E}">
        <p14:creationId xmlns:p14="http://schemas.microsoft.com/office/powerpoint/2010/main" val="211361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A8C6C8A-564C-4D4E-8D47-4E6F8A33D871}" type="datetimeFigureOut">
              <a:rPr lang="es-ES" smtClean="0"/>
              <a:pPr/>
              <a:t>13/11/2018</a:t>
            </a:fld>
            <a:endParaRPr lang="es-ES"/>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EF6D308-5F9C-A445-B9C6-12C4C03B248C}" type="slidenum">
              <a:rPr lang="es-ES" smtClean="0"/>
              <a:pPr/>
              <a:t>‹Nº›</a:t>
            </a:fld>
            <a:endParaRPr lang="es-ES"/>
          </a:p>
        </p:txBody>
      </p:sp>
    </p:spTree>
    <p:extLst>
      <p:ext uri="{BB962C8B-B14F-4D97-AF65-F5344CB8AC3E}">
        <p14:creationId xmlns:p14="http://schemas.microsoft.com/office/powerpoint/2010/main" val="52862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 Id="rId9" Type="http://schemas.openxmlformats.org/officeDocument/2006/relationships/image" Target="../media/image5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FA6890-C51D-8149-93EF-D5EBF6CBDED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4719C29-B45F-D146-B0CF-F9B39128861C}"/>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3BA02DC6-A38F-4D4E-9631-AD9B9CF95F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122"/>
            <a:ext cx="9144000" cy="5101255"/>
          </a:xfrm>
          <a:prstGeom prst="rect">
            <a:avLst/>
          </a:prstGeom>
        </p:spPr>
      </p:pic>
    </p:spTree>
    <p:extLst>
      <p:ext uri="{BB962C8B-B14F-4D97-AF65-F5344CB8AC3E}">
        <p14:creationId xmlns:p14="http://schemas.microsoft.com/office/powerpoint/2010/main" val="326502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628650" y="2074664"/>
            <a:ext cx="7886700" cy="99417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959"/>
              <a:buFont typeface="Lato Black"/>
              <a:buNone/>
            </a:pPr>
            <a:r>
              <a:rPr lang="es-ES" sz="3959" b="0" i="0" u="none" strike="noStrike" cap="none">
                <a:solidFill>
                  <a:schemeClr val="lt1"/>
                </a:solidFill>
                <a:latin typeface="Lato Black"/>
                <a:ea typeface="Lato Black"/>
                <a:cs typeface="Lato Black"/>
                <a:sym typeface="Lato Black"/>
              </a:rPr>
              <a:t>TRES RAZONES POR LAS CUALES LA CORRUPCIÓN SIGUE EXISTIENDO</a:t>
            </a:r>
            <a:endParaRPr sz="3959" b="0" i="0" u="none" strike="noStrike" cap="none">
              <a:solidFill>
                <a:schemeClr val="lt1"/>
              </a:solidFill>
              <a:latin typeface="Lato Black"/>
              <a:ea typeface="Lato Black"/>
              <a:cs typeface="Lato Black"/>
              <a:sym typeface="La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324" y="285132"/>
            <a:ext cx="8639175" cy="602979"/>
          </a:xfrm>
        </p:spPr>
        <p:txBody>
          <a:bodyPr>
            <a:normAutofit/>
          </a:bodyPr>
          <a:lstStyle/>
          <a:p>
            <a:r>
              <a:rPr lang="es-ES_tradnl" dirty="0">
                <a:latin typeface="Lato Black" panose="020F0502020204030203" pitchFamily="34" charset="0"/>
                <a:ea typeface="Lato Black" panose="020F0502020204030203" pitchFamily="34" charset="0"/>
                <a:cs typeface="Lato Black" panose="020F0502020204030203" pitchFamily="34" charset="0"/>
              </a:rPr>
              <a:t>NO VEMOS EL PROBLEMA COMO NUESTRO</a:t>
            </a:r>
          </a:p>
        </p:txBody>
      </p:sp>
      <p:sp>
        <p:nvSpPr>
          <p:cNvPr id="3" name="Rectángulo 2"/>
          <p:cNvSpPr/>
          <p:nvPr/>
        </p:nvSpPr>
        <p:spPr>
          <a:xfrm>
            <a:off x="139700" y="4845385"/>
            <a:ext cx="8515350" cy="276999"/>
          </a:xfrm>
          <a:prstGeom prst="rect">
            <a:avLst/>
          </a:prstGeom>
        </p:spPr>
        <p:txBody>
          <a:bodyPr wrap="square">
            <a:spAutoFit/>
          </a:bodyPr>
          <a:lstStyle/>
          <a:p>
            <a:r>
              <a:rPr lang="es-CL" sz="120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Estudio Nacional de Integridad Pública y Privada. </a:t>
            </a:r>
            <a:r>
              <a:rPr lang="es-CL" sz="1200" dirty="0">
                <a:solidFill>
                  <a:schemeClr val="accent5">
                    <a:lumMod val="50000"/>
                  </a:schemeClr>
                </a:solidFill>
                <a:latin typeface="Lato Black" panose="020F0502020204030203" pitchFamily="34" charset="0"/>
                <a:ea typeface="Lato Black" panose="020F0502020204030203" pitchFamily="34" charset="0"/>
                <a:cs typeface="Lato Black" panose="020F0502020204030203" pitchFamily="34" charset="0"/>
              </a:rPr>
              <a:t>Chile Transparente 2017</a:t>
            </a:r>
          </a:p>
        </p:txBody>
      </p:sp>
      <p:pic>
        <p:nvPicPr>
          <p:cNvPr id="5" name="Imagen 4">
            <a:extLst>
              <a:ext uri="{FF2B5EF4-FFF2-40B4-BE49-F238E27FC236}">
                <a16:creationId xmlns:a16="http://schemas.microsoft.com/office/drawing/2014/main" id="{A444B094-A8FA-4D39-B0DA-397D9C2A54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0021" y="1675108"/>
            <a:ext cx="3935155" cy="2753494"/>
          </a:xfrm>
          <a:prstGeom prst="rect">
            <a:avLst/>
          </a:prstGeom>
        </p:spPr>
      </p:pic>
      <p:sp>
        <p:nvSpPr>
          <p:cNvPr id="6" name="CuadroTexto 5">
            <a:extLst>
              <a:ext uri="{FF2B5EF4-FFF2-40B4-BE49-F238E27FC236}">
                <a16:creationId xmlns:a16="http://schemas.microsoft.com/office/drawing/2014/main" id="{42648A30-C9B6-4D2F-824D-C97465703829}"/>
              </a:ext>
            </a:extLst>
          </p:cNvPr>
          <p:cNvSpPr txBox="1"/>
          <p:nvPr/>
        </p:nvSpPr>
        <p:spPr>
          <a:xfrm>
            <a:off x="410021" y="1128215"/>
            <a:ext cx="3328952" cy="461665"/>
          </a:xfrm>
          <a:prstGeom prst="rect">
            <a:avLst/>
          </a:prstGeom>
          <a:noFill/>
        </p:spPr>
        <p:txBody>
          <a:bodyPr wrap="square" rtlCol="0">
            <a:spAutoFit/>
          </a:bodyPr>
          <a:lstStyle/>
          <a:p>
            <a:r>
              <a:rPr lang="es-ES" sz="2400" dirty="0">
                <a:solidFill>
                  <a:srgbClr val="0070C0"/>
                </a:solidFill>
                <a:latin typeface="Lato Black" panose="020F0502020204030203" pitchFamily="34" charset="0"/>
                <a:ea typeface="Lato Black" panose="020F0502020204030203" pitchFamily="34" charset="0"/>
                <a:cs typeface="Lato Black" panose="020F0502020204030203" pitchFamily="34" charset="0"/>
              </a:rPr>
              <a:t>Percepción propia</a:t>
            </a:r>
          </a:p>
        </p:txBody>
      </p:sp>
      <p:pic>
        <p:nvPicPr>
          <p:cNvPr id="7" name="Imagen 6">
            <a:extLst>
              <a:ext uri="{FF2B5EF4-FFF2-40B4-BE49-F238E27FC236}">
                <a16:creationId xmlns:a16="http://schemas.microsoft.com/office/drawing/2014/main" id="{A33D5037-8B37-498B-8B79-1A5C43C3C9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15592" y="1716781"/>
            <a:ext cx="3935155" cy="2753494"/>
          </a:xfrm>
          <a:prstGeom prst="rect">
            <a:avLst/>
          </a:prstGeom>
        </p:spPr>
      </p:pic>
      <p:sp>
        <p:nvSpPr>
          <p:cNvPr id="8" name="CuadroTexto 7">
            <a:extLst>
              <a:ext uri="{FF2B5EF4-FFF2-40B4-BE49-F238E27FC236}">
                <a16:creationId xmlns:a16="http://schemas.microsoft.com/office/drawing/2014/main" id="{28B0B8E4-6802-4CE9-BA51-7DD2E2B724D1}"/>
              </a:ext>
            </a:extLst>
          </p:cNvPr>
          <p:cNvSpPr txBox="1"/>
          <p:nvPr/>
        </p:nvSpPr>
        <p:spPr>
          <a:xfrm>
            <a:off x="4815592" y="1128215"/>
            <a:ext cx="3328952" cy="461665"/>
          </a:xfrm>
          <a:prstGeom prst="rect">
            <a:avLst/>
          </a:prstGeom>
          <a:noFill/>
        </p:spPr>
        <p:txBody>
          <a:bodyPr wrap="square" rtlCol="0">
            <a:spAutoFit/>
          </a:bodyPr>
          <a:lstStyle/>
          <a:p>
            <a:r>
              <a:rPr lang="es-ES" sz="2400" dirty="0">
                <a:solidFill>
                  <a:srgbClr val="0070C0"/>
                </a:solidFill>
                <a:latin typeface="Lato Black" panose="020F0502020204030203" pitchFamily="34" charset="0"/>
                <a:ea typeface="Lato Black" panose="020F0502020204030203" pitchFamily="34" charset="0"/>
                <a:cs typeface="Lato Black" panose="020F0502020204030203" pitchFamily="34" charset="0"/>
              </a:rPr>
              <a:t>Percepción Chilenos</a:t>
            </a:r>
          </a:p>
        </p:txBody>
      </p:sp>
    </p:spTree>
    <p:extLst>
      <p:ext uri="{BB962C8B-B14F-4D97-AF65-F5344CB8AC3E}">
        <p14:creationId xmlns:p14="http://schemas.microsoft.com/office/powerpoint/2010/main" val="883587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D4B1B5-4562-446A-8DF7-965DF9673E7B}"/>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223837" y="3467101"/>
            <a:ext cx="8340725" cy="1701799"/>
          </a:xfrm>
        </p:spPr>
        <p:txBody>
          <a:bodyPr>
            <a:normAutofit fontScale="62500" lnSpcReduction="20000"/>
          </a:bodyPr>
          <a:lstStyle/>
          <a:p>
            <a:pPr marL="0" indent="0">
              <a:buNone/>
            </a:pPr>
            <a:r>
              <a:rPr lang="es-CL" sz="9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No basta con “sentirse” una empresa familiar</a:t>
            </a:r>
            <a:endParaRPr lang="es-ES_tradnl" sz="9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81392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8"/>
          <p:cNvPicPr preferRelativeResize="0"/>
          <p:nvPr/>
        </p:nvPicPr>
        <p:blipFill rotWithShape="1">
          <a:blip r:embed="rId3" cstate="email">
            <a:alphaModFix/>
            <a:extLst>
              <a:ext uri="{28A0092B-C50C-407E-A947-70E740481C1C}">
                <a14:useLocalDpi xmlns:a14="http://schemas.microsoft.com/office/drawing/2010/main"/>
              </a:ext>
            </a:extLst>
          </a:blip>
          <a:srcRect t="-673"/>
          <a:stretch/>
        </p:blipFill>
        <p:spPr>
          <a:xfrm>
            <a:off x="0" y="-76200"/>
            <a:ext cx="9144000" cy="5219701"/>
          </a:xfrm>
          <a:prstGeom prst="rect">
            <a:avLst/>
          </a:prstGeom>
          <a:noFill/>
          <a:ln>
            <a:noFill/>
          </a:ln>
        </p:spPr>
      </p:pic>
      <p:sp>
        <p:nvSpPr>
          <p:cNvPr id="124" name="Google Shape;124;p18"/>
          <p:cNvSpPr txBox="1">
            <a:spLocks noGrp="1"/>
          </p:cNvSpPr>
          <p:nvPr>
            <p:ph type="title"/>
          </p:nvPr>
        </p:nvSpPr>
        <p:spPr>
          <a:xfrm>
            <a:off x="582208" y="1797015"/>
            <a:ext cx="7886700" cy="994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300"/>
              <a:buFont typeface="Lato Black"/>
              <a:buNone/>
            </a:pPr>
            <a:r>
              <a:rPr lang="es-ES" sz="3300" b="0" i="0" u="none" strike="noStrike" cap="none">
                <a:solidFill>
                  <a:schemeClr val="lt1"/>
                </a:solidFill>
                <a:latin typeface="Lato Black"/>
                <a:ea typeface="Lato Black"/>
                <a:cs typeface="Lato Black"/>
                <a:sym typeface="Lato Black"/>
              </a:rPr>
              <a:t>CULTURA: LA MANZANA PODRIDA</a:t>
            </a:r>
            <a:endParaRPr/>
          </a:p>
        </p:txBody>
      </p:sp>
      <p:sp>
        <p:nvSpPr>
          <p:cNvPr id="125" name="Google Shape;125;p18"/>
          <p:cNvSpPr txBox="1">
            <a:spLocks noGrp="1"/>
          </p:cNvSpPr>
          <p:nvPr>
            <p:ph type="body" idx="1"/>
          </p:nvPr>
        </p:nvSpPr>
        <p:spPr>
          <a:xfrm>
            <a:off x="146101" y="2562587"/>
            <a:ext cx="8851800" cy="70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000"/>
              <a:buFont typeface="Arial"/>
              <a:buNone/>
            </a:pPr>
            <a:r>
              <a:rPr lang="es-ES" sz="3000" b="0" i="0" u="none" strike="noStrike" cap="none">
                <a:solidFill>
                  <a:schemeClr val="lt1"/>
                </a:solidFill>
                <a:latin typeface="Lato Light"/>
                <a:ea typeface="Lato Light"/>
                <a:cs typeface="Lato Light"/>
                <a:sym typeface="Lato Light"/>
              </a:rPr>
              <a:t>Las cosas le pasan a otros, en mi empresa imposible</a:t>
            </a:r>
            <a:endParaRPr sz="3000" b="0" i="0" u="none" strike="noStrike" cap="none">
              <a:solidFill>
                <a:schemeClr val="lt1"/>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0005D3E-5A62-4288-B7F0-70ED73085C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8488"/>
            <a:ext cx="9144000" cy="5143500"/>
          </a:xfrm>
          <a:prstGeom prst="rect">
            <a:avLst/>
          </a:prstGeom>
        </p:spPr>
      </p:pic>
      <p:sp>
        <p:nvSpPr>
          <p:cNvPr id="7" name="Marcador de contenido 2">
            <a:extLst>
              <a:ext uri="{FF2B5EF4-FFF2-40B4-BE49-F238E27FC236}">
                <a16:creationId xmlns:a16="http://schemas.microsoft.com/office/drawing/2014/main" id="{50242C68-77A4-4ED8-B439-D22C98049510}"/>
              </a:ext>
            </a:extLst>
          </p:cNvPr>
          <p:cNvSpPr>
            <a:spLocks noGrp="1"/>
          </p:cNvSpPr>
          <p:nvPr>
            <p:ph idx="1"/>
          </p:nvPr>
        </p:nvSpPr>
        <p:spPr>
          <a:xfrm>
            <a:off x="332172" y="371745"/>
            <a:ext cx="3980371" cy="1920833"/>
          </a:xfrm>
        </p:spPr>
        <p:txBody>
          <a:bodyPr>
            <a:normAutofit/>
          </a:bodyPr>
          <a:lstStyle/>
          <a:p>
            <a:pPr marL="0" indent="0">
              <a:buNone/>
            </a:pPr>
            <a:r>
              <a:rPr lang="es-CL" sz="6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“EIGHT IS GREAT”</a:t>
            </a:r>
            <a:endParaRPr lang="es-ES_tradnl" sz="6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8" name="Marcador de contenido 2">
            <a:extLst>
              <a:ext uri="{FF2B5EF4-FFF2-40B4-BE49-F238E27FC236}">
                <a16:creationId xmlns:a16="http://schemas.microsoft.com/office/drawing/2014/main" id="{55E9DC78-205D-4D61-9AB7-230AB4891BB1}"/>
              </a:ext>
            </a:extLst>
          </p:cNvPr>
          <p:cNvSpPr txBox="1">
            <a:spLocks/>
          </p:cNvSpPr>
          <p:nvPr/>
        </p:nvSpPr>
        <p:spPr>
          <a:xfrm>
            <a:off x="332173" y="2296489"/>
            <a:ext cx="4239828" cy="64818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s-CL" sz="3200" dirty="0">
                <a:solidFill>
                  <a:srgbClr val="FFFF00"/>
                </a:solidFill>
                <a:latin typeface="Lato Black" panose="020F0502020204030203" pitchFamily="34" charset="0"/>
                <a:ea typeface="Lato Black" panose="020F0502020204030203" pitchFamily="34" charset="0"/>
                <a:cs typeface="Lato Black" panose="020F0502020204030203" pitchFamily="34" charset="0"/>
              </a:rPr>
              <a:t>$185 MILLIONS FINE</a:t>
            </a:r>
            <a:endParaRPr lang="es-ES_tradnl" sz="3200" dirty="0">
              <a:solidFill>
                <a:srgbClr val="FFFF00"/>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92116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F54391A-5843-442D-A99B-6E508525C83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184" t="35135" r="184" b="8615"/>
          <a:stretch/>
        </p:blipFill>
        <p:spPr>
          <a:xfrm>
            <a:off x="0" y="-1"/>
            <a:ext cx="9144000" cy="5143501"/>
          </a:xfrm>
          <a:prstGeom prst="rect">
            <a:avLst/>
          </a:prstGeom>
        </p:spPr>
      </p:pic>
      <p:sp>
        <p:nvSpPr>
          <p:cNvPr id="3" name="Marcador de contenido 2"/>
          <p:cNvSpPr>
            <a:spLocks noGrp="1"/>
          </p:cNvSpPr>
          <p:nvPr>
            <p:ph idx="1"/>
          </p:nvPr>
        </p:nvSpPr>
        <p:spPr>
          <a:xfrm>
            <a:off x="292100" y="292385"/>
            <a:ext cx="8016875" cy="1288908"/>
          </a:xfrm>
        </p:spPr>
        <p:txBody>
          <a:bodyPr>
            <a:noAutofit/>
          </a:bodyPr>
          <a:lstStyle/>
          <a:p>
            <a:pPr marL="0" indent="0">
              <a:buNone/>
            </a:pPr>
            <a:r>
              <a:rPr lang="is-IS" sz="2800" dirty="0">
                <a:solidFill>
                  <a:srgbClr val="00B0F0"/>
                </a:solidFill>
                <a:latin typeface="Lato Black" panose="020F0502020204030203" pitchFamily="34" charset="0"/>
                <a:ea typeface="Lato Black" panose="020F0502020204030203" pitchFamily="34" charset="0"/>
                <a:cs typeface="Lato Black" panose="020F0502020204030203" pitchFamily="34" charset="0"/>
              </a:rPr>
              <a:t>…</a:t>
            </a:r>
            <a:r>
              <a:rPr lang="es-ES_tradnl" sz="2800" dirty="0">
                <a:solidFill>
                  <a:srgbClr val="00B0F0"/>
                </a:solidFill>
                <a:latin typeface="Lato Black" panose="020F0502020204030203" pitchFamily="34" charset="0"/>
                <a:ea typeface="Lato Black" panose="020F0502020204030203" pitchFamily="34" charset="0"/>
                <a:cs typeface="Lato Black" panose="020F0502020204030203" pitchFamily="34" charset="0"/>
              </a:rPr>
              <a:t>Incentivos puestos </a:t>
            </a:r>
            <a:r>
              <a:rPr lang="es-ES" sz="2800" dirty="0">
                <a:solidFill>
                  <a:srgbClr val="00B0F0"/>
                </a:solidFill>
                <a:latin typeface="Lato Black" panose="020F0502020204030203" pitchFamily="34" charset="0"/>
                <a:ea typeface="Lato Black" panose="020F0502020204030203" pitchFamily="34" charset="0"/>
                <a:cs typeface="Lato Black" panose="020F0502020204030203" pitchFamily="34" charset="0"/>
              </a:rPr>
              <a:t>sólo en resultados, </a:t>
            </a:r>
            <a:r>
              <a:rPr lang="es-ES_tradnl" sz="2800" dirty="0">
                <a:solidFill>
                  <a:srgbClr val="00B0F0"/>
                </a:solidFill>
                <a:latin typeface="Lato Black" panose="020F0502020204030203" pitchFamily="34" charset="0"/>
                <a:ea typeface="Lato Black" panose="020F0502020204030203" pitchFamily="34" charset="0"/>
                <a:cs typeface="Lato Black" panose="020F0502020204030203" pitchFamily="34" charset="0"/>
              </a:rPr>
              <a:t>llevan a personas a comportarse distinto.</a:t>
            </a:r>
          </a:p>
        </p:txBody>
      </p:sp>
    </p:spTree>
    <p:extLst>
      <p:ext uri="{BB962C8B-B14F-4D97-AF65-F5344CB8AC3E}">
        <p14:creationId xmlns:p14="http://schemas.microsoft.com/office/powerpoint/2010/main" val="2028472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400038" y="4152901"/>
            <a:ext cx="83439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400"/>
              <a:buFont typeface="Lato Black"/>
              <a:buNone/>
            </a:pPr>
            <a:r>
              <a:rPr lang="es-ES" sz="5400" b="0" i="0" u="none" strike="noStrike" cap="none">
                <a:solidFill>
                  <a:srgbClr val="000000"/>
                </a:solidFill>
                <a:latin typeface="Lato Black"/>
                <a:ea typeface="Lato Black"/>
                <a:cs typeface="Lato Black"/>
                <a:sym typeface="Lato Black"/>
              </a:rPr>
              <a:t>AUTOJUSTIFICACIÓN</a:t>
            </a:r>
            <a:endParaRPr>
              <a:solidFill>
                <a:srgbClr val="000000"/>
              </a:solidFill>
            </a:endParaRPr>
          </a:p>
        </p:txBody>
      </p:sp>
      <p:pic>
        <p:nvPicPr>
          <p:cNvPr id="132" name="Google Shape;132;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26536" y="182925"/>
            <a:ext cx="5652771" cy="3969974"/>
          </a:xfrm>
          <a:prstGeom prst="rect">
            <a:avLst/>
          </a:prstGeom>
          <a:noFill/>
          <a:ln>
            <a:noFill/>
          </a:ln>
        </p:spPr>
      </p:pic>
      <p:sp>
        <p:nvSpPr>
          <p:cNvPr id="133" name="Google Shape;133;p19"/>
          <p:cNvSpPr/>
          <p:nvPr/>
        </p:nvSpPr>
        <p:spPr>
          <a:xfrm>
            <a:off x="4690200" y="250022"/>
            <a:ext cx="2007600" cy="12123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s-ES" sz="2200">
                <a:solidFill>
                  <a:srgbClr val="FFFFFF"/>
                </a:solidFill>
                <a:latin typeface="Lato"/>
                <a:ea typeface="Lato"/>
                <a:cs typeface="Lato"/>
                <a:sym typeface="Lato"/>
              </a:rPr>
              <a:t>ladrón que roba a ladrón…</a:t>
            </a:r>
            <a:endParaRPr sz="2200">
              <a:solidFill>
                <a:srgbClr val="FFFFFF"/>
              </a:solidFill>
            </a:endParaRPr>
          </a:p>
        </p:txBody>
      </p:sp>
      <p:sp>
        <p:nvSpPr>
          <p:cNvPr id="134" name="Google Shape;134;p19"/>
          <p:cNvSpPr/>
          <p:nvPr/>
        </p:nvSpPr>
        <p:spPr>
          <a:xfrm>
            <a:off x="5582363" y="1531010"/>
            <a:ext cx="1797000" cy="10155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s-ES" sz="1700">
                <a:solidFill>
                  <a:srgbClr val="FFFFFF"/>
                </a:solidFill>
                <a:latin typeface="Lato"/>
                <a:ea typeface="Lato"/>
                <a:cs typeface="Lato"/>
                <a:sym typeface="Lato"/>
              </a:rPr>
              <a:t>yo lo hacía para ayudar a la empresa </a:t>
            </a:r>
            <a:endParaRPr sz="1700">
              <a:solidFill>
                <a:srgbClr val="FFFFFF"/>
              </a:solidFill>
            </a:endParaRPr>
          </a:p>
        </p:txBody>
      </p:sp>
      <p:sp>
        <p:nvSpPr>
          <p:cNvPr id="135" name="Google Shape;135;p19"/>
          <p:cNvSpPr/>
          <p:nvPr/>
        </p:nvSpPr>
        <p:spPr>
          <a:xfrm>
            <a:off x="2882989" y="763230"/>
            <a:ext cx="1612800" cy="5277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s-ES" sz="1800">
                <a:solidFill>
                  <a:srgbClr val="FFFFFF"/>
                </a:solidFill>
                <a:latin typeface="Lato"/>
                <a:ea typeface="Lato"/>
                <a:cs typeface="Lato"/>
                <a:sym typeface="Lato"/>
              </a:rPr>
              <a:t>todos lo hacen</a:t>
            </a:r>
            <a:endParaRPr sz="1800">
              <a:solidFill>
                <a:srgbClr val="FFFFFF"/>
              </a:solidFill>
            </a:endParaRPr>
          </a:p>
        </p:txBody>
      </p:sp>
      <p:sp>
        <p:nvSpPr>
          <p:cNvPr id="136" name="Google Shape;136;p19"/>
          <p:cNvSpPr/>
          <p:nvPr/>
        </p:nvSpPr>
        <p:spPr>
          <a:xfrm>
            <a:off x="1726548" y="1596215"/>
            <a:ext cx="1882800" cy="10155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es-ES" sz="2400">
                <a:solidFill>
                  <a:srgbClr val="FFFFFF"/>
                </a:solidFill>
                <a:latin typeface="Lato"/>
                <a:ea typeface="Lato"/>
                <a:cs typeface="Lato"/>
                <a:sym typeface="Lato"/>
              </a:rPr>
              <a:t>sólo cumplía órdenes</a:t>
            </a:r>
            <a:endParaRPr sz="2400">
              <a:solidFill>
                <a:srgbClr val="FFFFFF"/>
              </a:solidFill>
            </a:endParaRPr>
          </a:p>
        </p:txBody>
      </p:sp>
      <p:sp>
        <p:nvSpPr>
          <p:cNvPr id="137" name="Google Shape;137;p19"/>
          <p:cNvSpPr/>
          <p:nvPr/>
        </p:nvSpPr>
        <p:spPr>
          <a:xfrm>
            <a:off x="3969607" y="1776971"/>
            <a:ext cx="1183800" cy="892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0C905E-5201-2F4F-8490-F3BD79007B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2656"/>
            <a:ext cx="9144000" cy="4558187"/>
          </a:xfrm>
          <a:prstGeom prst="rect">
            <a:avLst/>
          </a:prstGeom>
        </p:spPr>
      </p:pic>
      <p:sp>
        <p:nvSpPr>
          <p:cNvPr id="2" name="Título 1"/>
          <p:cNvSpPr>
            <a:spLocks noGrp="1"/>
          </p:cNvSpPr>
          <p:nvPr>
            <p:ph type="title"/>
          </p:nvPr>
        </p:nvSpPr>
        <p:spPr>
          <a:xfrm>
            <a:off x="232475" y="415496"/>
            <a:ext cx="3467655" cy="2162648"/>
          </a:xfrm>
        </p:spPr>
        <p:txBody>
          <a:bodyPr>
            <a:normAutofit/>
          </a:bodyPr>
          <a:lstStyle/>
          <a:p>
            <a:r>
              <a:rPr lang="es-ES_tradnl"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Y </a:t>
            </a:r>
            <a:r>
              <a:rPr lang="es-ES"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LUEGO NOS ENCONTRAMOS CON ESTAS RESPUESTAS</a:t>
            </a:r>
            <a:r>
              <a:rPr lang="is-IS"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t>
            </a:r>
            <a:endParaRPr lang="es-ES_tradnl" sz="3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0" name="Rectángulo 9">
            <a:extLst>
              <a:ext uri="{FF2B5EF4-FFF2-40B4-BE49-F238E27FC236}">
                <a16:creationId xmlns:a16="http://schemas.microsoft.com/office/drawing/2014/main" id="{0208DA54-0AFD-4162-AE9D-578F3A055212}"/>
              </a:ext>
            </a:extLst>
          </p:cNvPr>
          <p:cNvSpPr/>
          <p:nvPr/>
        </p:nvSpPr>
        <p:spPr>
          <a:xfrm>
            <a:off x="5013175" y="292656"/>
            <a:ext cx="4130825" cy="4093428"/>
          </a:xfrm>
          <a:prstGeom prst="rect">
            <a:avLst/>
          </a:prstGeom>
        </p:spPr>
        <p:txBody>
          <a:bodyPr wrap="square">
            <a:spAutoFit/>
          </a:bodyPr>
          <a:lstStyle/>
          <a:p>
            <a:br>
              <a:rPr lang="es-CL" sz="1400" dirty="0">
                <a:solidFill>
                  <a:schemeClr val="bg1"/>
                </a:solidFill>
                <a:latin typeface="Arial" panose="020B0604020202020204" pitchFamily="34" charset="0"/>
              </a:rPr>
            </a:br>
            <a:r>
              <a:rPr lang="es-CL" sz="1400" dirty="0">
                <a:solidFill>
                  <a:schemeClr val="bg1"/>
                </a:solidFill>
                <a:latin typeface="Arial" panose="020B0604020202020204" pitchFamily="34" charset="0"/>
              </a:rPr>
              <a:t>…</a:t>
            </a:r>
            <a:r>
              <a:rPr lang="es-CL" sz="3200" b="1" dirty="0">
                <a:solidFill>
                  <a:schemeClr val="bg1"/>
                </a:solidFill>
                <a:latin typeface="Arial" panose="020B0604020202020204" pitchFamily="34" charset="0"/>
              </a:rPr>
              <a:t>fuimos “apretado” por funcionarios para realizar aportes destinados a financiar las campañas…</a:t>
            </a:r>
            <a:endParaRPr lang="es-CL" b="1" i="1" dirty="0">
              <a:solidFill>
                <a:schemeClr val="bg1"/>
              </a:solidFill>
              <a:latin typeface="Arial" panose="020B0604020202020204" pitchFamily="34" charset="0"/>
            </a:endParaRPr>
          </a:p>
          <a:p>
            <a:endParaRPr lang="es-CL" b="1" i="1" dirty="0">
              <a:effectLst/>
              <a:latin typeface="Arial" panose="020B0604020202020204" pitchFamily="34" charset="0"/>
            </a:endParaRPr>
          </a:p>
          <a:p>
            <a:r>
              <a:rPr lang="es-CL" b="1" i="1" dirty="0">
                <a:solidFill>
                  <a:schemeClr val="bg1"/>
                </a:solidFill>
                <a:latin typeface="Arial" panose="020B0604020202020204" pitchFamily="34" charset="0"/>
              </a:rPr>
              <a:t>Arrepentidos Argentina Agosto 2018</a:t>
            </a:r>
            <a:endParaRPr lang="es-CL" b="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33535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E36F4B4-DF26-4840-A66D-2B1A96E7E8B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ítulo 1"/>
          <p:cNvSpPr>
            <a:spLocks noGrp="1"/>
          </p:cNvSpPr>
          <p:nvPr>
            <p:ph type="title"/>
          </p:nvPr>
        </p:nvSpPr>
        <p:spPr>
          <a:xfrm>
            <a:off x="442736" y="205273"/>
            <a:ext cx="2692349" cy="2366477"/>
          </a:xfrm>
          <a:prstGeom prst="ellipse">
            <a:avLst/>
          </a:prstGeom>
          <a:solidFill>
            <a:srgbClr val="231815"/>
          </a:solidFill>
          <a:ln w="174625" cmpd="thinThick">
            <a:solidFill>
              <a:srgbClr val="231815"/>
            </a:solidFill>
          </a:ln>
        </p:spPr>
        <p:txBody>
          <a:bodyPr vert="horz" lIns="91440" tIns="45720" rIns="91440" bIns="45720" rtlCol="0" anchor="ctr">
            <a:normAutofit fontScale="90000"/>
          </a:bodyPr>
          <a:lstStyle/>
          <a:p>
            <a:pPr algn="ctr" defTabSz="914400"/>
            <a:br>
              <a:rPr lang="en-US" sz="2200" dirty="0">
                <a:solidFill>
                  <a:srgbClr val="FFFFFF"/>
                </a:solidFill>
              </a:rPr>
            </a:br>
            <a:br>
              <a:rPr lang="en-US" sz="2200" dirty="0">
                <a:solidFill>
                  <a:srgbClr val="FFFFFF"/>
                </a:solidFill>
              </a:rPr>
            </a:br>
            <a:r>
              <a:rPr lang="en-US" sz="2200" dirty="0">
                <a:solidFill>
                  <a:srgbClr val="FFFFFF"/>
                </a:solidFill>
              </a:rPr>
              <a:t>Para que </a:t>
            </a:r>
            <a:r>
              <a:rPr lang="en-US" sz="2200" dirty="0" err="1">
                <a:solidFill>
                  <a:srgbClr val="FFFFFF"/>
                </a:solidFill>
              </a:rPr>
              <a:t>exista</a:t>
            </a:r>
            <a:r>
              <a:rPr lang="en-US" sz="2200" dirty="0">
                <a:solidFill>
                  <a:srgbClr val="FFFFFF"/>
                </a:solidFill>
              </a:rPr>
              <a:t> </a:t>
            </a:r>
            <a:r>
              <a:rPr lang="en-US" sz="2200" dirty="0" err="1">
                <a:solidFill>
                  <a:srgbClr val="FFFFFF"/>
                </a:solidFill>
              </a:rPr>
              <a:t>corrupción</a:t>
            </a:r>
            <a:r>
              <a:rPr lang="en-US" sz="2200" dirty="0">
                <a:solidFill>
                  <a:srgbClr val="FFFFFF"/>
                </a:solidFill>
              </a:rPr>
              <a:t>, </a:t>
            </a:r>
            <a:r>
              <a:rPr lang="en-US" sz="2200" dirty="0" err="1">
                <a:solidFill>
                  <a:srgbClr val="FFFFFF"/>
                </a:solidFill>
              </a:rPr>
              <a:t>tienen</a:t>
            </a:r>
            <a:r>
              <a:rPr lang="en-US" sz="2200" dirty="0">
                <a:solidFill>
                  <a:srgbClr val="FFFFFF"/>
                </a:solidFill>
              </a:rPr>
              <a:t> que </a:t>
            </a:r>
            <a:r>
              <a:rPr lang="en-US" sz="2200" dirty="0" err="1">
                <a:solidFill>
                  <a:srgbClr val="FFFFFF"/>
                </a:solidFill>
              </a:rPr>
              <a:t>existir</a:t>
            </a:r>
            <a:r>
              <a:rPr lang="en-US" sz="2200" dirty="0">
                <a:solidFill>
                  <a:srgbClr val="FFFFFF"/>
                </a:solidFill>
              </a:rPr>
              <a:t> al </a:t>
            </a:r>
            <a:r>
              <a:rPr lang="en-US" sz="2200" dirty="0" err="1">
                <a:solidFill>
                  <a:srgbClr val="FFFFFF"/>
                </a:solidFill>
              </a:rPr>
              <a:t>menos</a:t>
            </a:r>
            <a:r>
              <a:rPr lang="en-US" sz="2200" dirty="0">
                <a:solidFill>
                  <a:srgbClr val="FFFFFF"/>
                </a:solidFill>
              </a:rPr>
              <a:t> dos </a:t>
            </a:r>
            <a:r>
              <a:rPr lang="en-US" sz="2200" dirty="0" err="1">
                <a:solidFill>
                  <a:srgbClr val="FFFFFF"/>
                </a:solidFill>
              </a:rPr>
              <a:t>partes</a:t>
            </a:r>
            <a:br>
              <a:rPr lang="en-US" sz="1300" dirty="0">
                <a:solidFill>
                  <a:srgbClr val="FFFFFF"/>
                </a:solidFill>
              </a:rPr>
            </a:br>
            <a:br>
              <a:rPr lang="en-US" sz="1300" dirty="0">
                <a:solidFill>
                  <a:srgbClr val="FFFFFF"/>
                </a:solidFill>
              </a:rPr>
            </a:br>
            <a:br>
              <a:rPr lang="en-US" sz="1300" dirty="0">
                <a:solidFill>
                  <a:srgbClr val="FFFFFF"/>
                </a:solidFill>
              </a:rPr>
            </a:br>
            <a:endParaRPr lang="en-US" sz="1300" dirty="0">
              <a:solidFill>
                <a:srgbClr val="FFFFFF"/>
              </a:solidFill>
            </a:endParaRPr>
          </a:p>
        </p:txBody>
      </p:sp>
    </p:spTree>
    <p:extLst>
      <p:ext uri="{BB962C8B-B14F-4D97-AF65-F5344CB8AC3E}">
        <p14:creationId xmlns:p14="http://schemas.microsoft.com/office/powerpoint/2010/main" val="46760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26B32-B2B1-6848-A13C-1090282BE763}"/>
              </a:ext>
            </a:extLst>
          </p:cNvPr>
          <p:cNvSpPr>
            <a:spLocks noGrp="1"/>
          </p:cNvSpPr>
          <p:nvPr>
            <p:ph type="title"/>
          </p:nvPr>
        </p:nvSpPr>
        <p:spPr>
          <a:xfrm>
            <a:off x="4999403" y="1528058"/>
            <a:ext cx="3640744" cy="2446783"/>
          </a:xfrm>
        </p:spPr>
        <p:txBody>
          <a:bodyPr vert="horz" lIns="91440" tIns="45720" rIns="91440" bIns="45720" rtlCol="0" anchor="t">
            <a:normAutofit fontScale="90000"/>
          </a:bodyPr>
          <a:lstStyle/>
          <a:p>
            <a:pPr algn="ctr" defTabSz="914400"/>
            <a:r>
              <a:rPr lang="en-US" sz="3600" b="1" kern="1200" dirty="0">
                <a:solidFill>
                  <a:srgbClr val="000000"/>
                </a:solidFill>
                <a:latin typeface="+mj-lt"/>
                <a:ea typeface="+mj-ea"/>
                <a:cs typeface="+mj-cs"/>
              </a:rPr>
              <a:t>La </a:t>
            </a:r>
            <a:r>
              <a:rPr lang="en-US" sz="3600" b="1" kern="1200" dirty="0" err="1">
                <a:solidFill>
                  <a:srgbClr val="000000"/>
                </a:solidFill>
                <a:latin typeface="+mj-lt"/>
                <a:ea typeface="+mj-ea"/>
                <a:cs typeface="+mj-cs"/>
              </a:rPr>
              <a:t>corrupción</a:t>
            </a:r>
            <a:r>
              <a:rPr lang="en-US" sz="3600" b="1" kern="1200" dirty="0">
                <a:solidFill>
                  <a:srgbClr val="000000"/>
                </a:solidFill>
                <a:latin typeface="+mj-lt"/>
                <a:ea typeface="+mj-ea"/>
                <a:cs typeface="+mj-cs"/>
              </a:rPr>
              <a:t> del </a:t>
            </a:r>
            <a:r>
              <a:rPr lang="en-US" sz="3600" b="1" kern="1200" dirty="0" err="1">
                <a:solidFill>
                  <a:srgbClr val="000000"/>
                </a:solidFill>
                <a:latin typeface="+mj-lt"/>
                <a:ea typeface="+mj-ea"/>
                <a:cs typeface="+mj-cs"/>
              </a:rPr>
              <a:t>siglo</a:t>
            </a:r>
            <a:r>
              <a:rPr lang="en-US" sz="3600" b="1" kern="1200" dirty="0">
                <a:solidFill>
                  <a:srgbClr val="000000"/>
                </a:solidFill>
                <a:latin typeface="+mj-lt"/>
                <a:ea typeface="+mj-ea"/>
                <a:cs typeface="+mj-cs"/>
              </a:rPr>
              <a:t> XXI,</a:t>
            </a:r>
            <a:r>
              <a:rPr lang="en-US" sz="3600" b="1" dirty="0">
                <a:solidFill>
                  <a:srgbClr val="000000"/>
                </a:solidFill>
              </a:rPr>
              <a:t> no </a:t>
            </a:r>
            <a:r>
              <a:rPr lang="en-US" sz="3600" b="1" dirty="0" err="1">
                <a:solidFill>
                  <a:srgbClr val="000000"/>
                </a:solidFill>
              </a:rPr>
              <a:t>es</a:t>
            </a:r>
            <a:r>
              <a:rPr lang="en-US" sz="3600" b="1" dirty="0">
                <a:solidFill>
                  <a:srgbClr val="000000"/>
                </a:solidFill>
              </a:rPr>
              <a:t> </a:t>
            </a:r>
            <a:r>
              <a:rPr lang="en-US" sz="3600" b="1" dirty="0" err="1">
                <a:solidFill>
                  <a:srgbClr val="000000"/>
                </a:solidFill>
              </a:rPr>
              <a:t>necesariamente</a:t>
            </a:r>
            <a:r>
              <a:rPr lang="en-US" sz="3600" b="1" dirty="0">
                <a:solidFill>
                  <a:srgbClr val="000000"/>
                </a:solidFill>
              </a:rPr>
              <a:t> con un </a:t>
            </a:r>
            <a:r>
              <a:rPr lang="en-US" sz="3600" b="1" kern="1200" dirty="0" err="1">
                <a:solidFill>
                  <a:srgbClr val="000000"/>
                </a:solidFill>
                <a:latin typeface="+mj-lt"/>
                <a:ea typeface="+mj-ea"/>
                <a:cs typeface="+mj-cs"/>
              </a:rPr>
              <a:t>maletín</a:t>
            </a:r>
            <a:r>
              <a:rPr lang="en-US" sz="3600" b="1" kern="1200" dirty="0">
                <a:solidFill>
                  <a:srgbClr val="000000"/>
                </a:solidFill>
                <a:latin typeface="+mj-lt"/>
                <a:ea typeface="+mj-ea"/>
                <a:cs typeface="+mj-cs"/>
              </a:rPr>
              <a:t> de </a:t>
            </a:r>
            <a:r>
              <a:rPr lang="en-US" sz="3600" b="1" kern="1200" dirty="0" err="1">
                <a:solidFill>
                  <a:srgbClr val="000000"/>
                </a:solidFill>
                <a:latin typeface="+mj-lt"/>
                <a:ea typeface="+mj-ea"/>
                <a:cs typeface="+mj-cs"/>
              </a:rPr>
              <a:t>dinero</a:t>
            </a:r>
            <a:endParaRPr lang="en-US" sz="3600" b="1" kern="1200" dirty="0">
              <a:solidFill>
                <a:srgbClr val="000000"/>
              </a:solidFill>
              <a:latin typeface="+mj-lt"/>
              <a:ea typeface="+mj-ea"/>
              <a:cs typeface="+mj-cs"/>
            </a:endParaRPr>
          </a:p>
        </p:txBody>
      </p:sp>
      <p:pic>
        <p:nvPicPr>
          <p:cNvPr id="4" name="Imagen 3">
            <a:extLst>
              <a:ext uri="{FF2B5EF4-FFF2-40B4-BE49-F238E27FC236}">
                <a16:creationId xmlns:a16="http://schemas.microsoft.com/office/drawing/2014/main" id="{4DD80FF6-6DDC-7947-810B-F95294065890}"/>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20" y="3233192"/>
            <a:ext cx="2312561" cy="1910308"/>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Imagen 6">
            <a:extLst>
              <a:ext uri="{FF2B5EF4-FFF2-40B4-BE49-F238E27FC236}">
                <a16:creationId xmlns:a16="http://schemas.microsoft.com/office/drawing/2014/main" id="{748CB086-21E5-AE4E-B216-99BF3E40151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649552" y="2238121"/>
            <a:ext cx="1916551" cy="191655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Imagen 5">
            <a:extLst>
              <a:ext uri="{FF2B5EF4-FFF2-40B4-BE49-F238E27FC236}">
                <a16:creationId xmlns:a16="http://schemas.microsoft.com/office/drawing/2014/main" id="{D4CA715E-149B-4046-B17D-99C0B88F0B14}"/>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10"/>
            <a:ext cx="2957314" cy="2488562"/>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Tree>
    <p:extLst>
      <p:ext uri="{BB962C8B-B14F-4D97-AF65-F5344CB8AC3E}">
        <p14:creationId xmlns:p14="http://schemas.microsoft.com/office/powerpoint/2010/main" val="291843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85F6B-2217-7143-97B7-383F14213C0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075BA81-6D84-0A43-B6F2-630EE0ABFF0B}"/>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9B4E93A0-A10B-FA44-8FF8-6BB705746A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842"/>
            <a:ext cx="9144000" cy="5117815"/>
          </a:xfrm>
          <a:prstGeom prst="rect">
            <a:avLst/>
          </a:prstGeom>
        </p:spPr>
      </p:pic>
    </p:spTree>
    <p:extLst>
      <p:ext uri="{BB962C8B-B14F-4D97-AF65-F5344CB8AC3E}">
        <p14:creationId xmlns:p14="http://schemas.microsoft.com/office/powerpoint/2010/main" val="192438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25DBD6E6-7C1A-4422-A053-46D5CAE9117F}"/>
              </a:ext>
            </a:extLst>
          </p:cNvPr>
          <p:cNvSpPr>
            <a:spLocks noGrp="1"/>
          </p:cNvSpPr>
          <p:nvPr>
            <p:ph type="title"/>
          </p:nvPr>
        </p:nvSpPr>
        <p:spPr>
          <a:xfrm>
            <a:off x="482247" y="3428412"/>
            <a:ext cx="8179506" cy="836561"/>
          </a:xfrm>
        </p:spPr>
        <p:txBody>
          <a:bodyPr vert="horz" lIns="91440" tIns="45720" rIns="91440" bIns="45720" rtlCol="0" anchor="b">
            <a:normAutofit/>
          </a:bodyPr>
          <a:lstStyle/>
          <a:p>
            <a:pPr algn="ctr" defTabSz="914400"/>
            <a:r>
              <a:rPr lang="en-US" sz="5100" kern="1200">
                <a:solidFill>
                  <a:schemeClr val="tx1"/>
                </a:solidFill>
                <a:latin typeface="+mj-lt"/>
                <a:ea typeface="+mj-ea"/>
                <a:cs typeface="+mj-cs"/>
              </a:rPr>
              <a:t>La ley no lo es todo…</a:t>
            </a:r>
          </a:p>
        </p:txBody>
      </p:sp>
      <p:pic>
        <p:nvPicPr>
          <p:cNvPr id="2" name="Imagen 1">
            <a:extLst>
              <a:ext uri="{FF2B5EF4-FFF2-40B4-BE49-F238E27FC236}">
                <a16:creationId xmlns:a16="http://schemas.microsoft.com/office/drawing/2014/main" id="{C2EF9871-5866-0840-8B54-9B72D44CCD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221" y="240383"/>
            <a:ext cx="2846070" cy="2948233"/>
          </a:xfrm>
          <a:prstGeom prst="rect">
            <a:avLst/>
          </a:prstGeom>
        </p:spPr>
      </p:pic>
      <p:pic>
        <p:nvPicPr>
          <p:cNvPr id="7" name="Imagen 6">
            <a:extLst>
              <a:ext uri="{FF2B5EF4-FFF2-40B4-BE49-F238E27FC236}">
                <a16:creationId xmlns:a16="http://schemas.microsoft.com/office/drawing/2014/main" id="{67F30CC4-42C3-074A-A99A-537974DDF1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3148788" y="240383"/>
            <a:ext cx="2846070" cy="2948233"/>
          </a:xfrm>
          <a:prstGeom prst="rect">
            <a:avLst/>
          </a:prstGeom>
        </p:spPr>
      </p:pic>
      <p:cxnSp>
        <p:nvCxnSpPr>
          <p:cNvPr id="15" name="Straight Connector 14">
            <a:extLst>
              <a:ext uri="{FF2B5EF4-FFF2-40B4-BE49-F238E27FC236}">
                <a16:creationId xmlns:a16="http://schemas.microsoft.com/office/drawing/2014/main"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334029"/>
            <a:ext cx="6858000" cy="0"/>
          </a:xfrm>
          <a:prstGeom prst="line">
            <a:avLst/>
          </a:prstGeom>
          <a:ln w="19050">
            <a:solidFill>
              <a:srgbClr val="45D6E9"/>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6F9B9EBD-BCFD-6B47-9803-CAADD34154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5918"/>
          <a:stretch/>
        </p:blipFill>
        <p:spPr>
          <a:xfrm>
            <a:off x="6056355" y="240384"/>
            <a:ext cx="3765143" cy="2948232"/>
          </a:xfrm>
          <a:prstGeom prst="rect">
            <a:avLst/>
          </a:prstGeom>
        </p:spPr>
      </p:pic>
    </p:spTree>
    <p:extLst>
      <p:ext uri="{BB962C8B-B14F-4D97-AF65-F5344CB8AC3E}">
        <p14:creationId xmlns:p14="http://schemas.microsoft.com/office/powerpoint/2010/main" val="241932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DEA32D-DC21-471A-97C9-7A43FF59AD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4E58AA2B-6BE9-4F47-9D86-78460BE86C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7990" y="241299"/>
            <a:ext cx="3135189" cy="1358582"/>
          </a:xfrm>
          <a:prstGeom prst="rect">
            <a:avLst/>
          </a:prstGeom>
        </p:spPr>
      </p:pic>
      <p:pic>
        <p:nvPicPr>
          <p:cNvPr id="8" name="Imagen 7">
            <a:extLst>
              <a:ext uri="{FF2B5EF4-FFF2-40B4-BE49-F238E27FC236}">
                <a16:creationId xmlns:a16="http://schemas.microsoft.com/office/drawing/2014/main" id="{181EB2BE-EB19-0B4A-97DA-10F7CF2DF9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9155" y="1819593"/>
            <a:ext cx="2498648" cy="1358581"/>
          </a:xfrm>
          <a:prstGeom prst="rect">
            <a:avLst/>
          </a:prstGeom>
        </p:spPr>
      </p:pic>
      <p:pic>
        <p:nvPicPr>
          <p:cNvPr id="9" name="Imagen 8">
            <a:extLst>
              <a:ext uri="{FF2B5EF4-FFF2-40B4-BE49-F238E27FC236}">
                <a16:creationId xmlns:a16="http://schemas.microsoft.com/office/drawing/2014/main" id="{E2B07023-6B40-F348-954D-94DAE7AAC3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8035" y="3419474"/>
            <a:ext cx="2344390" cy="1347787"/>
          </a:xfrm>
          <a:prstGeom prst="rect">
            <a:avLst/>
          </a:prstGeom>
        </p:spPr>
      </p:pic>
      <p:sp>
        <p:nvSpPr>
          <p:cNvPr id="17"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7101525" cy="514385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8"/>
            <a:ext cx="6058539" cy="514385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ítulo 6">
            <a:extLst>
              <a:ext uri="{FF2B5EF4-FFF2-40B4-BE49-F238E27FC236}">
                <a16:creationId xmlns:a16="http://schemas.microsoft.com/office/drawing/2014/main" id="{8CD9596A-158D-104D-880A-4C48407D7AC6}"/>
              </a:ext>
            </a:extLst>
          </p:cNvPr>
          <p:cNvSpPr>
            <a:spLocks noGrp="1"/>
          </p:cNvSpPr>
          <p:nvPr>
            <p:ph type="title"/>
          </p:nvPr>
        </p:nvSpPr>
        <p:spPr>
          <a:xfrm>
            <a:off x="603504" y="1950243"/>
            <a:ext cx="3711321" cy="1988400"/>
          </a:xfrm>
        </p:spPr>
        <p:txBody>
          <a:bodyPr vert="horz" lIns="91440" tIns="45720" rIns="91440" bIns="45720" rtlCol="0" anchor="t">
            <a:normAutofit fontScale="90000"/>
          </a:bodyPr>
          <a:lstStyle/>
          <a:p>
            <a:pPr defTabSz="914400"/>
            <a:r>
              <a:rPr lang="en-US" sz="4100" dirty="0"/>
              <a:t>Estamos </a:t>
            </a:r>
            <a:r>
              <a:rPr lang="en-US" sz="4100" dirty="0" err="1"/>
              <a:t>llenos</a:t>
            </a:r>
            <a:r>
              <a:rPr lang="en-US" sz="4100" dirty="0"/>
              <a:t> de </a:t>
            </a:r>
            <a:r>
              <a:rPr lang="en-US" sz="4100" dirty="0" err="1"/>
              <a:t>políticas</a:t>
            </a:r>
            <a:r>
              <a:rPr lang="en-US" sz="4100" dirty="0"/>
              <a:t>, </a:t>
            </a:r>
            <a:r>
              <a:rPr lang="en-US" sz="4100" dirty="0" err="1"/>
              <a:t>pero</a:t>
            </a:r>
            <a:r>
              <a:rPr lang="en-US" sz="4100" dirty="0"/>
              <a:t>… …</a:t>
            </a:r>
            <a:r>
              <a:rPr lang="en-US" sz="4100" b="1" dirty="0" err="1"/>
              <a:t>hecha</a:t>
            </a:r>
            <a:r>
              <a:rPr lang="en-US" sz="4100" b="1" dirty="0"/>
              <a:t> la ley, </a:t>
            </a:r>
            <a:r>
              <a:rPr lang="en-US" sz="4100" b="1" dirty="0" err="1"/>
              <a:t>hecha</a:t>
            </a:r>
            <a:r>
              <a:rPr lang="en-US" sz="4100" b="1" dirty="0"/>
              <a:t> la </a:t>
            </a:r>
            <a:r>
              <a:rPr lang="en-US" sz="4100" b="1" dirty="0" err="1"/>
              <a:t>trampa</a:t>
            </a:r>
            <a:endParaRPr lang="en-US" sz="4100" b="1" dirty="0"/>
          </a:p>
        </p:txBody>
      </p:sp>
    </p:spTree>
    <p:extLst>
      <p:ext uri="{BB962C8B-B14F-4D97-AF65-F5344CB8AC3E}">
        <p14:creationId xmlns:p14="http://schemas.microsoft.com/office/powerpoint/2010/main" val="50617127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401637" y="392666"/>
            <a:ext cx="8340725" cy="2997200"/>
          </a:xfrm>
        </p:spPr>
        <p:txBody>
          <a:bodyPr>
            <a:normAutofit fontScale="92500" lnSpcReduction="10000"/>
          </a:bodyPr>
          <a:lstStyle/>
          <a:p>
            <a:pPr marL="0" indent="0">
              <a:buNone/>
            </a:pPr>
            <a:r>
              <a:rPr lang="es-CL" sz="8000" dirty="0">
                <a:latin typeface="Lato Black" panose="020F0502020204030203" pitchFamily="34" charset="0"/>
                <a:ea typeface="Lato Black" panose="020F0502020204030203" pitchFamily="34" charset="0"/>
                <a:cs typeface="Lato Black" panose="020F0502020204030203" pitchFamily="34" charset="0"/>
              </a:rPr>
              <a:t>¿Qué podemos hacer para prevenir?</a:t>
            </a:r>
            <a:endParaRPr lang="es-ES_tradnl" sz="80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376579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3EA457C-AE4B-4BDC-A6F6-611A790F29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4465674" y="1245194"/>
            <a:ext cx="4486939" cy="3196558"/>
          </a:xfrm>
        </p:spPr>
        <p:txBody>
          <a:bodyPr>
            <a:normAutofit fontScale="92500" lnSpcReduction="10000"/>
          </a:bodyPr>
          <a:lstStyle/>
          <a:p>
            <a:pPr marL="0" indent="0" algn="r">
              <a:buNone/>
            </a:pPr>
            <a:r>
              <a:rPr lang="es-CL" sz="5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Se habla mucho de Compliance, pero no se entiende el rol</a:t>
            </a:r>
            <a:endParaRPr lang="es-ES_tradnl"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93767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523874" y="1231901"/>
            <a:ext cx="8340725" cy="2997200"/>
          </a:xfrm>
        </p:spPr>
        <p:txBody>
          <a:bodyPr>
            <a:normAutofit/>
          </a:bodyPr>
          <a:lstStyle/>
          <a:p>
            <a:pPr marL="0" indent="0">
              <a:buNone/>
            </a:pPr>
            <a:r>
              <a:rPr lang="es-CL" sz="9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Para muchos es Chino</a:t>
            </a:r>
            <a:endParaRPr lang="es-ES_tradnl" sz="96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3" name="Imagen 2">
            <a:extLst>
              <a:ext uri="{FF2B5EF4-FFF2-40B4-BE49-F238E27FC236}">
                <a16:creationId xmlns:a16="http://schemas.microsoft.com/office/drawing/2014/main" id="{88448788-54C1-4228-B10C-6BA61B2D1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0384" y="914399"/>
            <a:ext cx="5507704" cy="2773129"/>
          </a:xfrm>
          <a:prstGeom prst="rect">
            <a:avLst/>
          </a:prstGeom>
        </p:spPr>
      </p:pic>
      <p:sp>
        <p:nvSpPr>
          <p:cNvPr id="5" name="Marcador de contenido 2">
            <a:extLst>
              <a:ext uri="{FF2B5EF4-FFF2-40B4-BE49-F238E27FC236}">
                <a16:creationId xmlns:a16="http://schemas.microsoft.com/office/drawing/2014/main" id="{A1EC7000-67B4-4826-B7A2-3BA5557EDC0B}"/>
              </a:ext>
            </a:extLst>
          </p:cNvPr>
          <p:cNvSpPr txBox="1">
            <a:spLocks/>
          </p:cNvSpPr>
          <p:nvPr/>
        </p:nvSpPr>
        <p:spPr>
          <a:xfrm>
            <a:off x="372140" y="4136658"/>
            <a:ext cx="8399720" cy="81988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r>
              <a:rPr lang="es-CL" sz="4400" dirty="0">
                <a:latin typeface="Lato Black" panose="020F0502020204030203" pitchFamily="34" charset="0"/>
                <a:ea typeface="Lato Black" panose="020F0502020204030203" pitchFamily="34" charset="0"/>
                <a:cs typeface="Lato Black" panose="020F0502020204030203" pitchFamily="34" charset="0"/>
              </a:rPr>
              <a:t>PARA MUCHOS ES CHINO</a:t>
            </a:r>
            <a:endParaRPr lang="es-ES_tradnl" sz="4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652420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B4BDB2-0E29-488D-ADE6-6A23CEA245E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401637" y="336551"/>
            <a:ext cx="8340725" cy="2235199"/>
          </a:xfrm>
        </p:spPr>
        <p:txBody>
          <a:bodyPr>
            <a:normAutofit fontScale="85000" lnSpcReduction="20000"/>
          </a:bodyPr>
          <a:lstStyle/>
          <a:p>
            <a:pPr marL="0" indent="0">
              <a:buNone/>
            </a:pPr>
            <a:r>
              <a:rPr lang="es-CL" sz="7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Siempre es más llamativo centrarse en la estrategia</a:t>
            </a:r>
            <a:endParaRPr lang="es-ES_tradnl" sz="7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099837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8BC1805-FF06-42FE-A51A-66DD05382970}"/>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7" name="Rectángulo 6">
            <a:extLst>
              <a:ext uri="{FF2B5EF4-FFF2-40B4-BE49-F238E27FC236}">
                <a16:creationId xmlns:a16="http://schemas.microsoft.com/office/drawing/2014/main" id="{CFAF3BFD-2C01-4B65-B3C3-A17A65E3BDD7}"/>
              </a:ext>
            </a:extLst>
          </p:cNvPr>
          <p:cNvSpPr/>
          <p:nvPr/>
        </p:nvSpPr>
        <p:spPr>
          <a:xfrm>
            <a:off x="0" y="2"/>
            <a:ext cx="9144000" cy="5143498"/>
          </a:xfrm>
          <a:prstGeom prst="rect">
            <a:avLst/>
          </a:prstGeom>
          <a:solidFill>
            <a:schemeClr val="tx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Marcador de contenido 2"/>
          <p:cNvSpPr>
            <a:spLocks noGrp="1"/>
          </p:cNvSpPr>
          <p:nvPr>
            <p:ph idx="1"/>
          </p:nvPr>
        </p:nvSpPr>
        <p:spPr>
          <a:xfrm>
            <a:off x="219298" y="268849"/>
            <a:ext cx="8399720" cy="1373752"/>
          </a:xfrm>
        </p:spPr>
        <p:txBody>
          <a:bodyPr>
            <a:normAutofit/>
          </a:bodyPr>
          <a:lstStyle/>
          <a:p>
            <a:pPr marL="0" indent="0" algn="ctr">
              <a:buNone/>
            </a:pPr>
            <a:r>
              <a:rPr lang="es-ES"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 VECES PENSAMOS QUE POR TENER ÁREAS DE COMPLIANCE ESTAMOS SALVADOS</a:t>
            </a:r>
            <a:r>
              <a:rPr lang="is-IS"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t>
            </a:r>
            <a:endParaRPr lang="es-ES_tradnl" sz="28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 name="CuadroTexto 5"/>
          <p:cNvSpPr txBox="1"/>
          <p:nvPr/>
        </p:nvSpPr>
        <p:spPr>
          <a:xfrm>
            <a:off x="1197429" y="244928"/>
            <a:ext cx="184731" cy="300082"/>
          </a:xfrm>
          <a:prstGeom prst="rect">
            <a:avLst/>
          </a:prstGeom>
          <a:noFill/>
        </p:spPr>
        <p:txBody>
          <a:bodyPr wrap="none" rtlCol="0">
            <a:spAutoFit/>
          </a:bodyPr>
          <a:lstStyle/>
          <a:p>
            <a:endParaRPr lang="es-ES" sz="1350" dirty="0"/>
          </a:p>
        </p:txBody>
      </p:sp>
      <p:sp>
        <p:nvSpPr>
          <p:cNvPr id="13" name="Rectángulo 12"/>
          <p:cNvSpPr/>
          <p:nvPr/>
        </p:nvSpPr>
        <p:spPr>
          <a:xfrm>
            <a:off x="372140" y="3894945"/>
            <a:ext cx="8399720" cy="1384995"/>
          </a:xfrm>
          <a:prstGeom prst="rect">
            <a:avLst/>
          </a:prstGeom>
        </p:spPr>
        <p:txBody>
          <a:bodyPr wrap="square">
            <a:spAutoFit/>
          </a:bodyPr>
          <a:lstStyle/>
          <a:p>
            <a:pPr algn="ctr"/>
            <a:r>
              <a:rPr lang="es-ES_tradnl" sz="2800" dirty="0">
                <a:solidFill>
                  <a:schemeClr val="bg1"/>
                </a:solidFill>
                <a:latin typeface="Lato" panose="020F0502020204030203" pitchFamily="34" charset="0"/>
                <a:ea typeface="Lato" panose="020F0502020204030203" pitchFamily="34" charset="0"/>
                <a:cs typeface="Lato" panose="020F0502020204030203" pitchFamily="34" charset="0"/>
              </a:rPr>
              <a:t>Pero </a:t>
            </a:r>
            <a:r>
              <a:rPr lang="es-ES" sz="2800" dirty="0">
                <a:solidFill>
                  <a:schemeClr val="bg1"/>
                </a:solidFill>
                <a:latin typeface="Lato" panose="020F0502020204030203" pitchFamily="34" charset="0"/>
                <a:ea typeface="Lato" panose="020F0502020204030203" pitchFamily="34" charset="0"/>
                <a:cs typeface="Lato" panose="020F0502020204030203" pitchFamily="34" charset="0"/>
              </a:rPr>
              <a:t>son áreas que la mayoría de las veces son vistas como detectives y terminan aisladas dentro de la empresa.</a:t>
            </a:r>
            <a:endParaRPr lang="es-ES_tradnl"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CuadroTexto 7"/>
          <p:cNvSpPr txBox="1"/>
          <p:nvPr/>
        </p:nvSpPr>
        <p:spPr>
          <a:xfrm>
            <a:off x="2659415" y="3014994"/>
            <a:ext cx="2381693" cy="461665"/>
          </a:xfrm>
          <a:prstGeom prst="rect">
            <a:avLst/>
          </a:prstGeom>
          <a:solidFill>
            <a:srgbClr val="FF0000"/>
          </a:solidFill>
        </p:spPr>
        <p:txBody>
          <a:bodyPr wrap="square" rtlCol="0">
            <a:spAutoFit/>
          </a:bodyPr>
          <a:lstStyle/>
          <a:p>
            <a:r>
              <a:rPr lang="es-ES_tradnl"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OPERACIONES</a:t>
            </a:r>
          </a:p>
        </p:txBody>
      </p:sp>
      <p:sp>
        <p:nvSpPr>
          <p:cNvPr id="9" name="CuadroTexto 8"/>
          <p:cNvSpPr txBox="1"/>
          <p:nvPr/>
        </p:nvSpPr>
        <p:spPr>
          <a:xfrm>
            <a:off x="2659415" y="2098160"/>
            <a:ext cx="1945758" cy="461665"/>
          </a:xfrm>
          <a:prstGeom prst="rect">
            <a:avLst/>
          </a:prstGeom>
          <a:solidFill>
            <a:srgbClr val="FFC000"/>
          </a:solidFill>
        </p:spPr>
        <p:txBody>
          <a:bodyPr wrap="square" rtlCol="0">
            <a:spAutoFit/>
          </a:bodyPr>
          <a:lstStyle/>
          <a:p>
            <a:r>
              <a:rPr lang="es-ES_tradnl"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FINZANZAS</a:t>
            </a:r>
          </a:p>
        </p:txBody>
      </p:sp>
      <p:sp>
        <p:nvSpPr>
          <p:cNvPr id="10" name="CuadroTexto 9"/>
          <p:cNvSpPr txBox="1"/>
          <p:nvPr/>
        </p:nvSpPr>
        <p:spPr>
          <a:xfrm>
            <a:off x="2659416" y="1642601"/>
            <a:ext cx="1137684" cy="461665"/>
          </a:xfrm>
          <a:prstGeom prst="rect">
            <a:avLst/>
          </a:prstGeom>
          <a:solidFill>
            <a:srgbClr val="00B0F0"/>
          </a:solidFill>
        </p:spPr>
        <p:txBody>
          <a:bodyPr wrap="square" rtlCol="0">
            <a:spAutoFit/>
          </a:bodyPr>
          <a:lstStyle/>
          <a:p>
            <a:r>
              <a:rPr lang="es-ES_tradnl"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RRHH</a:t>
            </a:r>
          </a:p>
        </p:txBody>
      </p:sp>
      <p:sp>
        <p:nvSpPr>
          <p:cNvPr id="11" name="CuadroTexto 10"/>
          <p:cNvSpPr txBox="1"/>
          <p:nvPr/>
        </p:nvSpPr>
        <p:spPr>
          <a:xfrm>
            <a:off x="2659415" y="2557570"/>
            <a:ext cx="2118567" cy="461665"/>
          </a:xfrm>
          <a:prstGeom prst="rect">
            <a:avLst/>
          </a:prstGeom>
          <a:solidFill>
            <a:srgbClr val="0070C0"/>
          </a:solidFill>
        </p:spPr>
        <p:txBody>
          <a:bodyPr wrap="square" rtlCol="0">
            <a:spAutoFit/>
          </a:bodyPr>
          <a:lstStyle/>
          <a:p>
            <a:r>
              <a:rPr lang="es-ES_tradnl"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MARKETING</a:t>
            </a:r>
          </a:p>
        </p:txBody>
      </p:sp>
    </p:spTree>
    <p:extLst>
      <p:ext uri="{BB962C8B-B14F-4D97-AF65-F5344CB8AC3E}">
        <p14:creationId xmlns:p14="http://schemas.microsoft.com/office/powerpoint/2010/main" val="91748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p:nvPr/>
        </p:nvSpPr>
        <p:spPr>
          <a:xfrm>
            <a:off x="1197429" y="244928"/>
            <a:ext cx="184731"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61" name="Google Shape;161;p23"/>
          <p:cNvSpPr txBox="1">
            <a:spLocks noGrp="1"/>
          </p:cNvSpPr>
          <p:nvPr>
            <p:ph type="body" idx="1"/>
          </p:nvPr>
        </p:nvSpPr>
        <p:spPr>
          <a:xfrm>
            <a:off x="516874" y="469128"/>
            <a:ext cx="6703075" cy="1423282"/>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222A35"/>
              </a:buClr>
              <a:buSzPts val="2790"/>
              <a:buFont typeface="Arial"/>
              <a:buNone/>
            </a:pPr>
            <a:r>
              <a:rPr lang="es-ES" sz="2790" b="0" i="0" u="none" strike="noStrike" cap="none">
                <a:solidFill>
                  <a:srgbClr val="222A35"/>
                </a:solidFill>
                <a:latin typeface="Lato Black"/>
                <a:ea typeface="Lato Black"/>
                <a:cs typeface="Lato Black"/>
                <a:sym typeface="Lato Black"/>
              </a:rPr>
              <a:t> ¿QUÉ ES</a:t>
            </a:r>
            <a:endParaRPr/>
          </a:p>
          <a:p>
            <a:pPr marL="0" marR="0" lvl="0" indent="0" algn="l" rtl="0">
              <a:lnSpc>
                <a:spcPct val="70000"/>
              </a:lnSpc>
              <a:spcBef>
                <a:spcPts val="750"/>
              </a:spcBef>
              <a:spcAft>
                <a:spcPts val="0"/>
              </a:spcAft>
              <a:buClr>
                <a:srgbClr val="222A35"/>
              </a:buClr>
              <a:buSzPts val="2790"/>
              <a:buFont typeface="Arial"/>
              <a:buNone/>
            </a:pPr>
            <a:r>
              <a:rPr lang="es-ES" sz="2790" b="0" i="0" u="none" strike="noStrike" cap="none">
                <a:solidFill>
                  <a:srgbClr val="222A35"/>
                </a:solidFill>
                <a:latin typeface="Lato Black"/>
                <a:ea typeface="Lato Black"/>
                <a:cs typeface="Lato Black"/>
                <a:sym typeface="Lato Black"/>
              </a:rPr>
              <a:t> </a:t>
            </a:r>
            <a:r>
              <a:rPr lang="es-ES" sz="7285" b="0" i="1" u="none" strike="noStrike" cap="none">
                <a:solidFill>
                  <a:srgbClr val="222A35"/>
                </a:solidFill>
                <a:latin typeface="Lato Black"/>
                <a:ea typeface="Lato Black"/>
                <a:cs typeface="Lato Black"/>
                <a:sym typeface="Lato Black"/>
              </a:rPr>
              <a:t>COMPLIANCE?</a:t>
            </a:r>
            <a:endParaRPr sz="2790" b="0" i="0" u="none" strike="noStrike" cap="none">
              <a:solidFill>
                <a:srgbClr val="222A35"/>
              </a:solidFill>
              <a:latin typeface="Lato Black"/>
              <a:ea typeface="Lato Black"/>
              <a:cs typeface="Lato Black"/>
              <a:sym typeface="Lato Black"/>
            </a:endParaRPr>
          </a:p>
          <a:p>
            <a:pPr marL="0" marR="0" lvl="0" indent="0" algn="l" rtl="0">
              <a:lnSpc>
                <a:spcPct val="70000"/>
              </a:lnSpc>
              <a:spcBef>
                <a:spcPts val="750"/>
              </a:spcBef>
              <a:spcAft>
                <a:spcPts val="0"/>
              </a:spcAft>
              <a:buClr>
                <a:schemeClr val="dk1"/>
              </a:buClr>
              <a:buSzPts val="542"/>
              <a:buFont typeface="Arial"/>
              <a:buNone/>
            </a:pPr>
            <a:endParaRPr sz="542" b="0" i="0" u="none" strike="noStrike" cap="none">
              <a:solidFill>
                <a:srgbClr val="222A35"/>
              </a:solidFill>
              <a:latin typeface="Calibri"/>
              <a:ea typeface="Calibri"/>
              <a:cs typeface="Calibri"/>
              <a:sym typeface="Calibri"/>
            </a:endParaRPr>
          </a:p>
        </p:txBody>
      </p:sp>
      <p:sp>
        <p:nvSpPr>
          <p:cNvPr id="162" name="Google Shape;162;p23"/>
          <p:cNvSpPr txBox="1"/>
          <p:nvPr/>
        </p:nvSpPr>
        <p:spPr>
          <a:xfrm>
            <a:off x="516874" y="769210"/>
            <a:ext cx="8208672" cy="379504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2"/>
              </a:buClr>
              <a:buSzPts val="5400"/>
              <a:buFont typeface="Arial"/>
              <a:buNone/>
            </a:pPr>
            <a:endParaRPr sz="5400" i="1" dirty="0">
              <a:solidFill>
                <a:schemeClr val="dk1"/>
              </a:solidFill>
              <a:latin typeface="Lato Light"/>
              <a:ea typeface="Lato Light"/>
              <a:cs typeface="Lato Light"/>
              <a:sym typeface="Lato Light"/>
            </a:endParaRPr>
          </a:p>
          <a:p>
            <a:pPr marL="0" marR="0" lvl="0" indent="0" algn="r" rtl="0">
              <a:spcBef>
                <a:spcPts val="1200"/>
              </a:spcBef>
              <a:spcAft>
                <a:spcPts val="0"/>
              </a:spcAft>
              <a:buClr>
                <a:schemeClr val="accent2"/>
              </a:buClr>
              <a:buSzPts val="3200"/>
              <a:buFont typeface="Arial"/>
              <a:buNone/>
            </a:pPr>
            <a:r>
              <a:rPr lang="es-ES" sz="3200" dirty="0">
                <a:solidFill>
                  <a:srgbClr val="17375E"/>
                </a:solidFill>
                <a:latin typeface="Calibri"/>
                <a:ea typeface="Calibri"/>
                <a:cs typeface="Calibri"/>
                <a:sym typeface="Calibri"/>
              </a:rPr>
              <a:t>«</a:t>
            </a:r>
            <a:r>
              <a:rPr lang="es-ES" sz="5400" i="1" dirty="0">
                <a:solidFill>
                  <a:schemeClr val="dk1"/>
                </a:solidFill>
                <a:latin typeface="Lato Light"/>
                <a:ea typeface="Lato Light"/>
                <a:cs typeface="Lato Light"/>
                <a:sym typeface="Lato Light"/>
              </a:rPr>
              <a:t>Es centrarse en el </a:t>
            </a:r>
            <a:r>
              <a:rPr lang="es-ES" sz="6000" b="1" i="1" dirty="0">
                <a:solidFill>
                  <a:schemeClr val="dk1"/>
                </a:solidFill>
                <a:latin typeface="Lato Light"/>
                <a:ea typeface="Lato Light"/>
                <a:cs typeface="Lato Light"/>
                <a:sym typeface="Lato Light"/>
              </a:rPr>
              <a:t>cómo</a:t>
            </a:r>
            <a:r>
              <a:rPr lang="es-ES" sz="5400" i="1" dirty="0">
                <a:solidFill>
                  <a:schemeClr val="dk1"/>
                </a:solidFill>
                <a:latin typeface="Lato Light"/>
                <a:ea typeface="Lato Light"/>
                <a:cs typeface="Lato Light"/>
                <a:sym typeface="Lato Light"/>
              </a:rPr>
              <a:t> se hacen las cosas, y no solo en el </a:t>
            </a:r>
            <a:r>
              <a:rPr lang="es-ES" sz="6000" b="1" i="1" dirty="0">
                <a:solidFill>
                  <a:schemeClr val="dk1"/>
                </a:solidFill>
                <a:latin typeface="Lato Light"/>
                <a:ea typeface="Lato Light"/>
                <a:cs typeface="Lato Light"/>
                <a:sym typeface="Lato Light"/>
              </a:rPr>
              <a:t>qué</a:t>
            </a:r>
            <a:r>
              <a:rPr lang="es-ES" sz="5400" b="1" i="1" dirty="0">
                <a:solidFill>
                  <a:schemeClr val="dk1"/>
                </a:solidFill>
                <a:latin typeface="Lato Light"/>
                <a:ea typeface="Lato Light"/>
                <a:cs typeface="Lato Light"/>
                <a:sym typeface="Lato Light"/>
              </a:rPr>
              <a:t> </a:t>
            </a:r>
            <a:r>
              <a:rPr lang="es-ES" sz="5400" i="1" dirty="0">
                <a:solidFill>
                  <a:schemeClr val="dk1"/>
                </a:solidFill>
                <a:latin typeface="Lato Light"/>
                <a:ea typeface="Lato Light"/>
                <a:cs typeface="Lato Light"/>
                <a:sym typeface="Lato Light"/>
              </a:rPr>
              <a:t>se hace</a:t>
            </a:r>
            <a:r>
              <a:rPr lang="es-ES" sz="3200" dirty="0">
                <a:solidFill>
                  <a:srgbClr val="17375E"/>
                </a:solidFill>
                <a:latin typeface="Calibri"/>
                <a:ea typeface="Calibri"/>
                <a:cs typeface="Calibri"/>
                <a:sym typeface="Calibri"/>
              </a:rPr>
              <a:t>»</a:t>
            </a:r>
            <a:endParaRPr sz="5400" i="1" dirty="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D3BDC1-1678-4E76-8BDB-F4229C544158}"/>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334290" y="1434187"/>
            <a:ext cx="5759967" cy="2530311"/>
          </a:xfrm>
        </p:spPr>
        <p:txBody>
          <a:bodyPr>
            <a:normAutofit fontScale="85000" lnSpcReduction="20000"/>
          </a:bodyPr>
          <a:lstStyle/>
          <a:p>
            <a:pPr marL="0" indent="0">
              <a:buNone/>
            </a:pPr>
            <a:r>
              <a:rPr lang="es-CL" sz="6000" dirty="0">
                <a:solidFill>
                  <a:schemeClr val="bg1"/>
                </a:solidFill>
                <a:latin typeface="Lato Light" panose="020F0502020204030203" pitchFamily="34" charset="0"/>
                <a:ea typeface="Lato Light" panose="020F0502020204030203" pitchFamily="34" charset="0"/>
                <a:cs typeface="Lato Light" panose="020F0502020204030203" pitchFamily="34" charset="0"/>
              </a:rPr>
              <a:t>EL COMPLIANCE ES MUCHO MÁS QUE UN REQUISTO LEGAL</a:t>
            </a:r>
            <a:endParaRPr lang="es-ES_tradnl" sz="6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211082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2DCF5C2-3158-4F35-B99B-C0D4AE2145F5}"/>
              </a:ext>
            </a:extLst>
          </p:cNvPr>
          <p:cNvPicPr>
            <a:picLocks noChangeAspect="1"/>
          </p:cNvPicPr>
          <p:nvPr/>
        </p:nvPicPr>
        <p:blipFill rotWithShape="1">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Marcador de contenido 2"/>
          <p:cNvSpPr>
            <a:spLocks noGrp="1"/>
          </p:cNvSpPr>
          <p:nvPr>
            <p:ph idx="1"/>
          </p:nvPr>
        </p:nvSpPr>
        <p:spPr>
          <a:xfrm>
            <a:off x="4584700" y="1045964"/>
            <a:ext cx="4318000" cy="3394967"/>
          </a:xfrm>
        </p:spPr>
        <p:txBody>
          <a:bodyPr>
            <a:normAutofit/>
          </a:bodyPr>
          <a:lstStyle/>
          <a:p>
            <a:pPr marL="0" indent="0">
              <a:buNone/>
            </a:pPr>
            <a:r>
              <a:rPr lang="is-IS" sz="3200" dirty="0">
                <a:solidFill>
                  <a:schemeClr val="bg1"/>
                </a:solidFill>
                <a:latin typeface="Lato Light" panose="020F0502020204030203" pitchFamily="34" charset="0"/>
                <a:ea typeface="Lato Light" panose="020F0502020204030203" pitchFamily="34" charset="0"/>
                <a:cs typeface="Lato Light" panose="020F0502020204030203" pitchFamily="34" charset="0"/>
              </a:rPr>
              <a:t>EL ÁREA DE COMPLIANCE NO ES LA DE LOS RIESGOS....</a:t>
            </a:r>
            <a:r>
              <a:rPr lang="is-IS" sz="3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SU ROL ES CREAR CULTURA Y ADMINISTAR LOS RIESGOS</a:t>
            </a:r>
            <a:endParaRPr lang="es-ES_tradnl" sz="3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Marcador de número de diapositiva 3"/>
          <p:cNvSpPr>
            <a:spLocks noGrp="1"/>
          </p:cNvSpPr>
          <p:nvPr>
            <p:ph type="sldNum" sz="quarter" idx="12"/>
          </p:nvPr>
        </p:nvSpPr>
        <p:spPr/>
        <p:txBody>
          <a:bodyPr/>
          <a:lstStyle/>
          <a:p>
            <a:fld id="{A49C16A3-D1B0-4355-AD09-DFFCDBD6D402}" type="slidenum">
              <a:rPr lang="es-ES" smtClean="0"/>
              <a:pPr/>
              <a:t>29</a:t>
            </a:fld>
            <a:endParaRPr lang="es-ES"/>
          </a:p>
        </p:txBody>
      </p:sp>
      <p:sp>
        <p:nvSpPr>
          <p:cNvPr id="5" name="Marcador de contenido 2"/>
          <p:cNvSpPr txBox="1">
            <a:spLocks/>
          </p:cNvSpPr>
          <p:nvPr/>
        </p:nvSpPr>
        <p:spPr bwMode="auto">
          <a:xfrm>
            <a:off x="401638" y="1423789"/>
            <a:ext cx="3941762" cy="2295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Clr>
                <a:schemeClr val="accent2"/>
              </a:buClr>
              <a:buFont typeface="Arial" charset="0"/>
              <a:buChar char="•"/>
              <a:defRPr sz="3200" kern="1200">
                <a:solidFill>
                  <a:srgbClr val="17375E"/>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Clr>
                <a:schemeClr val="accent2"/>
              </a:buClr>
              <a:buFont typeface="Arial" charset="0"/>
              <a:buChar char="–"/>
              <a:defRPr sz="2800" kern="1200">
                <a:solidFill>
                  <a:srgbClr val="17375E"/>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Clr>
                <a:schemeClr val="accent2"/>
              </a:buClr>
              <a:buFont typeface="Arial" charset="0"/>
              <a:buChar char="•"/>
              <a:defRPr sz="2400" kern="1200">
                <a:solidFill>
                  <a:srgbClr val="17375E"/>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Clr>
                <a:schemeClr val="accent2"/>
              </a:buClr>
              <a:buFont typeface="Arial" charset="0"/>
              <a:buChar char="–"/>
              <a:defRPr sz="2000" kern="1200">
                <a:solidFill>
                  <a:srgbClr val="17375E"/>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Clr>
                <a:schemeClr val="accent2"/>
              </a:buClr>
              <a:buFont typeface="Arial" charset="0"/>
              <a:buChar char="»"/>
              <a:defRPr sz="2000" kern="1200">
                <a:solidFill>
                  <a:srgbClr val="17375E"/>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 sz="4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El verdadero rol del </a:t>
            </a:r>
            <a:r>
              <a:rPr lang="es-ES" sz="4400" i="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compliance</a:t>
            </a:r>
            <a:endParaRPr lang="es-ES" sz="4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0" indent="0">
              <a:buNone/>
            </a:pPr>
            <a:endParaRPr lang="es-ES" sz="1100" b="1" dirty="0">
              <a:solidFill>
                <a:schemeClr val="tx2">
                  <a:lumMod val="50000"/>
                </a:schemeClr>
              </a:solidFill>
            </a:endParaRPr>
          </a:p>
        </p:txBody>
      </p:sp>
      <p:sp>
        <p:nvSpPr>
          <p:cNvPr id="6" name="Abrir llave 5">
            <a:extLst>
              <a:ext uri="{FF2B5EF4-FFF2-40B4-BE49-F238E27FC236}">
                <a16:creationId xmlns:a16="http://schemas.microsoft.com/office/drawing/2014/main" id="{6633E472-2974-4062-9555-1DC3EF22357D}"/>
              </a:ext>
            </a:extLst>
          </p:cNvPr>
          <p:cNvSpPr/>
          <p:nvPr/>
        </p:nvSpPr>
        <p:spPr>
          <a:xfrm>
            <a:off x="3962400" y="1045964"/>
            <a:ext cx="381000" cy="305157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Tree>
    <p:extLst>
      <p:ext uri="{BB962C8B-B14F-4D97-AF65-F5344CB8AC3E}">
        <p14:creationId xmlns:p14="http://schemas.microsoft.com/office/powerpoint/2010/main" val="83641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6A957D1-CFCE-420D-9006-B16ED1119DDE}"/>
              </a:ext>
            </a:extLst>
          </p:cNvPr>
          <p:cNvSpPr/>
          <p:nvPr/>
        </p:nvSpPr>
        <p:spPr>
          <a:xfrm>
            <a:off x="1" y="1"/>
            <a:ext cx="9144000" cy="51435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D00CBE5D-3179-479B-967F-CB95E72A4CAB}"/>
              </a:ext>
            </a:extLst>
          </p:cNvPr>
          <p:cNvSpPr txBox="1"/>
          <p:nvPr/>
        </p:nvSpPr>
        <p:spPr>
          <a:xfrm>
            <a:off x="357657" y="4060988"/>
            <a:ext cx="3729313" cy="705321"/>
          </a:xfrm>
          <a:prstGeom prst="rect">
            <a:avLst/>
          </a:prstGeom>
          <a:noFill/>
        </p:spPr>
        <p:txBody>
          <a:bodyPr vert="horz" wrap="square" lIns="0" tIns="0" rIns="0" bIns="0" rtlCol="0">
            <a:spAutoFit/>
          </a:bodyPr>
          <a:lstStyle/>
          <a:p>
            <a:pPr marL="154940">
              <a:lnSpc>
                <a:spcPts val="5470"/>
              </a:lnSpc>
            </a:pPr>
            <a:r>
              <a:rPr sz="4600" spc="-5" dirty="0">
                <a:solidFill>
                  <a:srgbClr val="FFFFFF"/>
                </a:solidFill>
                <a:latin typeface="Lato Black" panose="020F0502020204030203" pitchFamily="34" charset="0"/>
                <a:ea typeface="Lato Black" panose="020F0502020204030203" pitchFamily="34" charset="0"/>
                <a:cs typeface="Lato Black" panose="020F0502020204030203" pitchFamily="34" charset="0"/>
              </a:rPr>
              <a:t>Kongo</a:t>
            </a:r>
            <a:r>
              <a:rPr sz="4600" spc="-30" dirty="0">
                <a:solidFill>
                  <a:srgbClr val="FFFFFF"/>
                </a:solidFill>
                <a:latin typeface="Lato Black" panose="020F0502020204030203" pitchFamily="34" charset="0"/>
                <a:ea typeface="Lato Black" panose="020F0502020204030203" pitchFamily="34" charset="0"/>
                <a:cs typeface="Lato Black" panose="020F0502020204030203" pitchFamily="34" charset="0"/>
              </a:rPr>
              <a:t> </a:t>
            </a:r>
            <a:r>
              <a:rPr sz="4600" dirty="0">
                <a:solidFill>
                  <a:srgbClr val="FFFFFF"/>
                </a:solidFill>
                <a:latin typeface="Lato Black" panose="020F0502020204030203" pitchFamily="34" charset="0"/>
                <a:ea typeface="Lato Black" panose="020F0502020204030203" pitchFamily="34" charset="0"/>
                <a:cs typeface="Lato Black" panose="020F0502020204030203" pitchFamily="34" charset="0"/>
              </a:rPr>
              <a:t>Gumi</a:t>
            </a:r>
            <a:endParaRPr sz="46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49732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E36F4B4-DF26-4840-A66D-2B1A96E7E8B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ítulo 1"/>
          <p:cNvSpPr>
            <a:spLocks noGrp="1"/>
          </p:cNvSpPr>
          <p:nvPr>
            <p:ph type="title"/>
          </p:nvPr>
        </p:nvSpPr>
        <p:spPr>
          <a:xfrm>
            <a:off x="1054100" y="364735"/>
            <a:ext cx="7734301" cy="2010165"/>
          </a:xfrm>
        </p:spPr>
        <p:txBody>
          <a:bodyPr>
            <a:noAutofit/>
          </a:bodyPr>
          <a:lstStyle/>
          <a:p>
            <a:pPr algn="r"/>
            <a:r>
              <a:rPr lang="es-ES_tradnl" sz="3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Si todos pusiéramos un grano de arena para </a:t>
            </a:r>
            <a:r>
              <a:rPr lang="es-ES_tradnl" sz="3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frenar la </a:t>
            </a:r>
            <a:r>
              <a:rPr lang="es-ES_tradnl" sz="36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corrupci</a:t>
            </a:r>
            <a:r>
              <a:rPr lang="es-ES" sz="36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ón</a:t>
            </a:r>
            <a:r>
              <a:rPr lang="es-ES" sz="3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 </a:t>
            </a:r>
            <a:r>
              <a:rPr lang="es-ES" sz="3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ésta disminuiría considerablemente.</a:t>
            </a:r>
            <a:endParaRPr lang="es-ES_tradnl" sz="36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9442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B802FB-16C2-4171-94F8-B4C48429561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ángulo 4">
            <a:extLst>
              <a:ext uri="{FF2B5EF4-FFF2-40B4-BE49-F238E27FC236}">
                <a16:creationId xmlns:a16="http://schemas.microsoft.com/office/drawing/2014/main" id="{44B5F1FC-6CD2-4A3C-93D4-81EB060D2CC8}"/>
              </a:ext>
            </a:extLst>
          </p:cNvPr>
          <p:cNvSpPr/>
          <p:nvPr/>
        </p:nvSpPr>
        <p:spPr>
          <a:xfrm>
            <a:off x="303027" y="3504285"/>
            <a:ext cx="8537945" cy="1446550"/>
          </a:xfrm>
          <a:prstGeom prst="rect">
            <a:avLst/>
          </a:prstGeom>
        </p:spPr>
        <p:txBody>
          <a:bodyPr wrap="square">
            <a:spAutoFit/>
          </a:bodyPr>
          <a:lstStyle/>
          <a:p>
            <a:r>
              <a:rPr lang="es-CL" sz="4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Alinear la cultura de la empresa con ESTE ROL SOCIAL </a:t>
            </a:r>
            <a:endParaRPr lang="es-ES_tradnl" sz="4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314645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B9B084D9-F79B-4C3F-9E8C-16E3C229DCDF}"/>
              </a:ext>
            </a:extLst>
          </p:cNvPr>
          <p:cNvSpPr txBox="1">
            <a:spLocks/>
          </p:cNvSpPr>
          <p:nvPr/>
        </p:nvSpPr>
        <p:spPr>
          <a:xfrm>
            <a:off x="320675" y="892931"/>
            <a:ext cx="2384426" cy="36663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s-CL" sz="4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Con quien hago negocios también importa</a:t>
            </a:r>
            <a:endParaRPr lang="es-ES_tradnl" sz="4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9" name="Imagen 8">
            <a:extLst>
              <a:ext uri="{FF2B5EF4-FFF2-40B4-BE49-F238E27FC236}">
                <a16:creationId xmlns:a16="http://schemas.microsoft.com/office/drawing/2014/main" id="{867758D9-ACB7-46D4-A8B7-719E9BAD6A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08300" y="18241"/>
            <a:ext cx="6235700" cy="5154121"/>
          </a:xfrm>
          <a:prstGeom prst="rect">
            <a:avLst/>
          </a:prstGeom>
        </p:spPr>
      </p:pic>
    </p:spTree>
    <p:extLst>
      <p:ext uri="{BB962C8B-B14F-4D97-AF65-F5344CB8AC3E}">
        <p14:creationId xmlns:p14="http://schemas.microsoft.com/office/powerpoint/2010/main" val="1679281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7B00C1-454B-9141-ABE1-C032E277F896}"/>
              </a:ext>
            </a:extLst>
          </p:cNvPr>
          <p:cNvPicPr>
            <a:picLocks noChangeAspect="1"/>
          </p:cNvPicPr>
          <p:nvPr/>
        </p:nvPicPr>
        <p:blipFill>
          <a:blip r:embed="rId2"/>
          <a:stretch>
            <a:fillRect/>
          </a:stretch>
        </p:blipFill>
        <p:spPr>
          <a:xfrm>
            <a:off x="0" y="1"/>
            <a:ext cx="9144000" cy="5143500"/>
          </a:xfrm>
          <a:prstGeom prst="rect">
            <a:avLst/>
          </a:prstGeom>
        </p:spPr>
      </p:pic>
      <p:sp>
        <p:nvSpPr>
          <p:cNvPr id="5" name="Rectángulo 4">
            <a:extLst>
              <a:ext uri="{FF2B5EF4-FFF2-40B4-BE49-F238E27FC236}">
                <a16:creationId xmlns:a16="http://schemas.microsoft.com/office/drawing/2014/main" id="{C00B9177-B2E5-4426-BD63-0CE6D4C17259}"/>
              </a:ext>
            </a:extLst>
          </p:cNvPr>
          <p:cNvSpPr/>
          <p:nvPr/>
        </p:nvSpPr>
        <p:spPr>
          <a:xfrm>
            <a:off x="-224591" y="2195065"/>
            <a:ext cx="4178300" cy="2948436"/>
          </a:xfrm>
          <a:prstGeom prst="rect">
            <a:avLst/>
          </a:prstGeom>
        </p:spPr>
        <p:txBody>
          <a:bodyPr wrap="square">
            <a:spAutoFit/>
          </a:bodyPr>
          <a:lstStyle/>
          <a:p>
            <a:pPr algn="r">
              <a:lnSpc>
                <a:spcPct val="120000"/>
              </a:lnSpc>
            </a:pPr>
            <a:r>
              <a:rPr lang="es-CL" sz="8000" b="1" dirty="0">
                <a:ea typeface="Lato Light" panose="020F0502020204030203" pitchFamily="34" charset="0"/>
                <a:cs typeface="Lato Light" panose="020F0502020204030203" pitchFamily="34" charset="0"/>
              </a:rPr>
              <a:t>CASTIGO SOCIAL</a:t>
            </a:r>
            <a:endParaRPr lang="es-ES_tradnl" sz="8000" b="1" dirty="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930150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076BDAC-A5DB-4E9F-932D-E33CB7FB622F}"/>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colorTemperature colorTemp="6495"/>
                    </a14:imgEffect>
                    <a14:imgEffect>
                      <a14:saturation sat="262000"/>
                    </a14:imgEffect>
                    <a14:imgEffect>
                      <a14:brightnessContrast bright="-20000" contrast="-40000"/>
                    </a14:imgEffect>
                  </a14:imgLayer>
                </a14:imgProps>
              </a:ext>
              <a:ext uri="{28A0092B-C50C-407E-A947-70E740481C1C}">
                <a14:useLocalDpi xmlns:a14="http://schemas.microsoft.com/office/drawing/2010/main"/>
              </a:ext>
            </a:extLst>
          </a:blip>
          <a:srcRect t="5464" b="10642"/>
          <a:stretch/>
        </p:blipFill>
        <p:spPr>
          <a:xfrm>
            <a:off x="0" y="-1"/>
            <a:ext cx="9144000" cy="5143501"/>
          </a:xfrm>
          <a:prstGeom prst="rect">
            <a:avLst/>
          </a:prstGeom>
        </p:spPr>
      </p:pic>
      <p:sp>
        <p:nvSpPr>
          <p:cNvPr id="7" name="Rectángulo 6">
            <a:extLst>
              <a:ext uri="{FF2B5EF4-FFF2-40B4-BE49-F238E27FC236}">
                <a16:creationId xmlns:a16="http://schemas.microsoft.com/office/drawing/2014/main" id="{F621B054-929F-44C7-9EF4-1D3B73E5C4E1}"/>
              </a:ext>
            </a:extLst>
          </p:cNvPr>
          <p:cNvSpPr/>
          <p:nvPr/>
        </p:nvSpPr>
        <p:spPr>
          <a:xfrm>
            <a:off x="340272" y="196777"/>
            <a:ext cx="4231728" cy="3170099"/>
          </a:xfrm>
          <a:prstGeom prst="rect">
            <a:avLst/>
          </a:prstGeom>
        </p:spPr>
        <p:txBody>
          <a:bodyPr wrap="square">
            <a:spAutoFit/>
          </a:bodyPr>
          <a:lstStyle/>
          <a:p>
            <a:r>
              <a:rPr lang="es-CL" sz="4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TODAS LAS EMPRESAS DEL SECTOR ELÉCTRICO UNIDAS PARA…</a:t>
            </a:r>
            <a:endParaRPr lang="es-ES_tradnl" sz="4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 name="Rectángulo 1">
            <a:extLst>
              <a:ext uri="{FF2B5EF4-FFF2-40B4-BE49-F238E27FC236}">
                <a16:creationId xmlns:a16="http://schemas.microsoft.com/office/drawing/2014/main" id="{E0641754-6DA1-5A43-96FD-3EDD4C44C997}"/>
              </a:ext>
            </a:extLst>
          </p:cNvPr>
          <p:cNvSpPr/>
          <p:nvPr/>
        </p:nvSpPr>
        <p:spPr>
          <a:xfrm>
            <a:off x="4572000" y="3192397"/>
            <a:ext cx="4315630" cy="1754326"/>
          </a:xfrm>
          <a:prstGeom prst="rect">
            <a:avLst/>
          </a:prstGeom>
        </p:spPr>
        <p:txBody>
          <a:bodyPr wrap="square">
            <a:spAutoFit/>
          </a:bodyPr>
          <a:lstStyle/>
          <a:p>
            <a:pPr algn="r"/>
            <a:r>
              <a:rPr lang="es-CL" sz="3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…Aislar a las empresas empresas corruptas</a:t>
            </a:r>
            <a:endParaRPr lang="es-CL" sz="3600" dirty="0"/>
          </a:p>
        </p:txBody>
      </p:sp>
    </p:spTree>
    <p:extLst>
      <p:ext uri="{BB962C8B-B14F-4D97-AF65-F5344CB8AC3E}">
        <p14:creationId xmlns:p14="http://schemas.microsoft.com/office/powerpoint/2010/main" val="3246321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26C50D-EC56-41C6-910C-308F70CBB8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ángulo 1">
            <a:extLst>
              <a:ext uri="{FF2B5EF4-FFF2-40B4-BE49-F238E27FC236}">
                <a16:creationId xmlns:a16="http://schemas.microsoft.com/office/drawing/2014/main" id="{6088C06C-98D9-4F74-8A61-C88C3A6F5472}"/>
              </a:ext>
            </a:extLst>
          </p:cNvPr>
          <p:cNvSpPr/>
          <p:nvPr/>
        </p:nvSpPr>
        <p:spPr>
          <a:xfrm>
            <a:off x="186737" y="2139112"/>
            <a:ext cx="6469786" cy="2862322"/>
          </a:xfrm>
          <a:prstGeom prst="rect">
            <a:avLst/>
          </a:prstGeom>
        </p:spPr>
        <p:txBody>
          <a:bodyPr wrap="square">
            <a:spAutoFit/>
          </a:bodyPr>
          <a:lstStyle/>
          <a:p>
            <a:pPr>
              <a:spcBef>
                <a:spcPts val="1200"/>
              </a:spcBef>
            </a:pPr>
            <a:r>
              <a:rPr lang="es-CL" sz="6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Todas las empresas deben subirse al carro</a:t>
            </a:r>
            <a:endParaRPr lang="es-ES_tradnl" sz="6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62377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bwMode="auto">
          <a:xfrm>
            <a:off x="770781" y="215451"/>
            <a:ext cx="7602439"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3200" kern="1200">
                <a:solidFill>
                  <a:srgbClr val="17375E"/>
                </a:solidFill>
                <a:latin typeface="+mj-lt"/>
                <a:ea typeface="ＭＳ Ｐゴシック" charset="-128"/>
                <a:cs typeface="ＭＳ Ｐゴシック" charset="-128"/>
              </a:defRPr>
            </a:lvl1pPr>
            <a:lvl2pPr algn="l" defTabSz="457200" rtl="0" eaLnBrk="0" fontAlgn="base" hangingPunct="0">
              <a:spcBef>
                <a:spcPct val="0"/>
              </a:spcBef>
              <a:spcAft>
                <a:spcPct val="0"/>
              </a:spcAft>
              <a:defRPr sz="3200">
                <a:solidFill>
                  <a:srgbClr val="17375E"/>
                </a:solidFill>
                <a:latin typeface="Calibri" charset="0"/>
                <a:ea typeface="ＭＳ Ｐゴシック" charset="-128"/>
                <a:cs typeface="ＭＳ Ｐゴシック" charset="-128"/>
              </a:defRPr>
            </a:lvl2pPr>
            <a:lvl3pPr algn="l" defTabSz="457200" rtl="0" eaLnBrk="0" fontAlgn="base" hangingPunct="0">
              <a:spcBef>
                <a:spcPct val="0"/>
              </a:spcBef>
              <a:spcAft>
                <a:spcPct val="0"/>
              </a:spcAft>
              <a:defRPr sz="3200">
                <a:solidFill>
                  <a:srgbClr val="17375E"/>
                </a:solidFill>
                <a:latin typeface="Calibri" charset="0"/>
                <a:ea typeface="ＭＳ Ｐゴシック" charset="-128"/>
                <a:cs typeface="ＭＳ Ｐゴシック" charset="-128"/>
              </a:defRPr>
            </a:lvl3pPr>
            <a:lvl4pPr algn="l" defTabSz="457200" rtl="0" eaLnBrk="0" fontAlgn="base" hangingPunct="0">
              <a:spcBef>
                <a:spcPct val="0"/>
              </a:spcBef>
              <a:spcAft>
                <a:spcPct val="0"/>
              </a:spcAft>
              <a:defRPr sz="3200">
                <a:solidFill>
                  <a:srgbClr val="17375E"/>
                </a:solidFill>
                <a:latin typeface="Calibri" charset="0"/>
                <a:ea typeface="ＭＳ Ｐゴシック" charset="-128"/>
                <a:cs typeface="ＭＳ Ｐゴシック" charset="-128"/>
              </a:defRPr>
            </a:lvl4pPr>
            <a:lvl5pPr algn="l" defTabSz="457200" rtl="0" eaLnBrk="0" fontAlgn="base" hangingPunct="0">
              <a:spcBef>
                <a:spcPct val="0"/>
              </a:spcBef>
              <a:spcAft>
                <a:spcPct val="0"/>
              </a:spcAft>
              <a:defRPr sz="3200">
                <a:solidFill>
                  <a:srgbClr val="17375E"/>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ctr"/>
            <a:r>
              <a:rPr lang="es-ES" sz="2800" dirty="0">
                <a:solidFill>
                  <a:schemeClr val="tx1"/>
                </a:solidFill>
                <a:latin typeface="Lato Black" panose="020F0502020204030203" pitchFamily="34" charset="0"/>
                <a:ea typeface="Lato Black" panose="020F0502020204030203" pitchFamily="34" charset="0"/>
                <a:cs typeface="Lato Black" panose="020F0502020204030203" pitchFamily="34" charset="0"/>
              </a:rPr>
              <a:t>LOS CONTROLES MÁS IMPORTANTES DEPENDEN DE LAS ÁREAS</a:t>
            </a:r>
          </a:p>
        </p:txBody>
      </p:sp>
      <p:grpSp>
        <p:nvGrpSpPr>
          <p:cNvPr id="7" name="Grupo 6">
            <a:extLst>
              <a:ext uri="{FF2B5EF4-FFF2-40B4-BE49-F238E27FC236}">
                <a16:creationId xmlns:a16="http://schemas.microsoft.com/office/drawing/2014/main" id="{FB02F115-0455-4D8C-8EF3-9CE19EF4D567}"/>
              </a:ext>
            </a:extLst>
          </p:cNvPr>
          <p:cNvGrpSpPr/>
          <p:nvPr/>
        </p:nvGrpSpPr>
        <p:grpSpPr>
          <a:xfrm>
            <a:off x="337359" y="1072701"/>
            <a:ext cx="8469281" cy="3840998"/>
            <a:chOff x="245859" y="1112314"/>
            <a:chExt cx="8469281" cy="3840998"/>
          </a:xfrm>
        </p:grpSpPr>
        <p:sp>
          <p:nvSpPr>
            <p:cNvPr id="14" name="Rectángulo 13"/>
            <p:cNvSpPr/>
            <p:nvPr/>
          </p:nvSpPr>
          <p:spPr>
            <a:xfrm>
              <a:off x="245859" y="2182517"/>
              <a:ext cx="1764000" cy="523220"/>
            </a:xfrm>
            <a:prstGeom prst="rect">
              <a:avLst/>
            </a:prstGeom>
            <a:solidFill>
              <a:srgbClr val="7030A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Compromiso de los Dueños/Directorio</a:t>
              </a:r>
            </a:p>
          </p:txBody>
        </p:sp>
        <p:pic>
          <p:nvPicPr>
            <p:cNvPr id="10" name="Imagen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062" y="1112314"/>
              <a:ext cx="1001594" cy="1001594"/>
            </a:xfrm>
            <a:prstGeom prst="rect">
              <a:avLst/>
            </a:prstGeom>
          </p:spPr>
        </p:pic>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4908" y="3081831"/>
              <a:ext cx="1116465" cy="1116465"/>
            </a:xfrm>
            <a:prstGeom prst="rect">
              <a:avLst/>
            </a:prstGeom>
          </p:spPr>
        </p:pic>
        <p:pic>
          <p:nvPicPr>
            <p:cNvPr id="19" name="Imagen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9335" y="3218940"/>
              <a:ext cx="842249" cy="842249"/>
            </a:xfrm>
            <a:prstGeom prst="rect">
              <a:avLst/>
            </a:prstGeom>
          </p:spPr>
        </p:pic>
        <p:sp>
          <p:nvSpPr>
            <p:cNvPr id="20" name="Rectángulo 19"/>
            <p:cNvSpPr/>
            <p:nvPr/>
          </p:nvSpPr>
          <p:spPr>
            <a:xfrm>
              <a:off x="245859" y="4214648"/>
              <a:ext cx="1764000" cy="738664"/>
            </a:xfrm>
            <a:prstGeom prst="rect">
              <a:avLst/>
            </a:prstGeom>
            <a:solidFill>
              <a:srgbClr val="0070C0"/>
            </a:solidFill>
          </p:spPr>
          <p:txBody>
            <a:bodyPr wrap="square" anchor="ctr">
              <a:spAutoFit/>
            </a:bodyPr>
            <a:lstStyle/>
            <a:p>
              <a:pPr algn="ctr"/>
              <a:r>
                <a:rPr lang="es-ES_tradnl" sz="1400">
                  <a:solidFill>
                    <a:schemeClr val="bg1"/>
                  </a:solidFill>
                  <a:latin typeface="Lato Light" panose="020F0502020204030203" pitchFamily="34" charset="0"/>
                  <a:ea typeface="Lato Light" panose="020F0502020204030203" pitchFamily="34" charset="0"/>
                  <a:cs typeface="Lato Light" panose="020F0502020204030203" pitchFamily="34" charset="0"/>
                </a:rPr>
                <a:t>Pol</a:t>
              </a:r>
              <a:r>
                <a:rPr lang="es-ES" sz="1400">
                  <a:solidFill>
                    <a:schemeClr val="bg1"/>
                  </a:solidFill>
                  <a:latin typeface="Lato Light" panose="020F0502020204030203" pitchFamily="34" charset="0"/>
                  <a:ea typeface="Lato Light" panose="020F0502020204030203" pitchFamily="34" charset="0"/>
                  <a:cs typeface="Lato Light" panose="020F0502020204030203" pitchFamily="34" charset="0"/>
                </a:rPr>
                <a:t>íticas</a:t>
              </a:r>
              <a:r>
                <a:rPr lang="es-E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de proveedores y </a:t>
              </a:r>
              <a:r>
                <a:rPr lang="es-ES" sz="1400">
                  <a:solidFill>
                    <a:schemeClr val="bg1"/>
                  </a:solidFill>
                  <a:latin typeface="Lato Light" panose="020F0502020204030203" pitchFamily="34" charset="0"/>
                  <a:ea typeface="Lato Light" panose="020F0502020204030203" pitchFamily="34" charset="0"/>
                  <a:cs typeface="Lato Light" panose="020F0502020204030203" pitchFamily="34" charset="0"/>
                </a:rPr>
                <a:t>socios estratégicos</a:t>
              </a:r>
              <a:endPar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1" name="Rectángulo 20"/>
            <p:cNvSpPr/>
            <p:nvPr/>
          </p:nvSpPr>
          <p:spPr>
            <a:xfrm>
              <a:off x="2507824" y="2182517"/>
              <a:ext cx="1764000" cy="523220"/>
            </a:xfrm>
            <a:prstGeom prst="rect">
              <a:avLst/>
            </a:prstGeom>
            <a:solidFill>
              <a:srgbClr val="0070C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Pol</a:t>
              </a:r>
              <a:r>
                <a:rPr lang="es-ES"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íticas</a:t>
              </a:r>
              <a:r>
                <a:rPr lang="es-E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y procedimientos</a:t>
              </a:r>
              <a:endPar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2" name="Rectángulo 21"/>
            <p:cNvSpPr/>
            <p:nvPr/>
          </p:nvSpPr>
          <p:spPr>
            <a:xfrm>
              <a:off x="6949094" y="2306286"/>
              <a:ext cx="1764000" cy="738664"/>
            </a:xfrm>
            <a:prstGeom prst="rect">
              <a:avLst/>
            </a:prstGeom>
            <a:solidFill>
              <a:srgbClr val="0070C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Protocolo </a:t>
              </a:r>
              <a:r>
                <a:rPr lang="es-ES_tradnl"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relaci</a:t>
              </a:r>
              <a:r>
                <a:rPr lang="es-ES"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ón</a:t>
              </a:r>
              <a:r>
                <a:rPr lang="es-E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con  Funcionarios Públicos</a:t>
              </a:r>
              <a:endPar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3" name="Rectángulo 22"/>
            <p:cNvSpPr/>
            <p:nvPr/>
          </p:nvSpPr>
          <p:spPr>
            <a:xfrm>
              <a:off x="4728459" y="4214648"/>
              <a:ext cx="1764000" cy="307777"/>
            </a:xfrm>
            <a:prstGeom prst="rect">
              <a:avLst/>
            </a:prstGeom>
            <a:solidFill>
              <a:srgbClr val="0070C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Canal de Denuncias</a:t>
              </a:r>
            </a:p>
          </p:txBody>
        </p:sp>
        <p:sp>
          <p:nvSpPr>
            <p:cNvPr id="24" name="Rectángulo 23"/>
            <p:cNvSpPr/>
            <p:nvPr/>
          </p:nvSpPr>
          <p:spPr>
            <a:xfrm>
              <a:off x="6951140" y="4214648"/>
              <a:ext cx="1764000" cy="307777"/>
            </a:xfrm>
            <a:prstGeom prst="rect">
              <a:avLst/>
            </a:prstGeom>
            <a:solidFill>
              <a:srgbClr val="0070C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Capacitaciones</a:t>
              </a:r>
            </a:p>
          </p:txBody>
        </p:sp>
        <p:pic>
          <p:nvPicPr>
            <p:cNvPr id="26" name="Imagen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69795" y="3221130"/>
              <a:ext cx="840059" cy="840059"/>
            </a:xfrm>
            <a:prstGeom prst="rect">
              <a:avLst/>
            </a:prstGeom>
          </p:spPr>
        </p:pic>
        <p:pic>
          <p:nvPicPr>
            <p:cNvPr id="28" name="Imagen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5559" y="1188430"/>
              <a:ext cx="823285" cy="849362"/>
            </a:xfrm>
            <a:prstGeom prst="rect">
              <a:avLst/>
            </a:prstGeom>
          </p:spPr>
        </p:pic>
        <p:pic>
          <p:nvPicPr>
            <p:cNvPr id="30" name="Imagen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5506" y="1205271"/>
              <a:ext cx="908637" cy="908637"/>
            </a:xfrm>
            <a:prstGeom prst="rect">
              <a:avLst/>
            </a:prstGeom>
          </p:spPr>
        </p:pic>
        <p:sp>
          <p:nvSpPr>
            <p:cNvPr id="16" name="Rectángulo 15"/>
            <p:cNvSpPr/>
            <p:nvPr/>
          </p:nvSpPr>
          <p:spPr>
            <a:xfrm>
              <a:off x="4728459" y="2182517"/>
              <a:ext cx="1764000" cy="738664"/>
            </a:xfrm>
            <a:prstGeom prst="rect">
              <a:avLst/>
            </a:prstGeom>
            <a:solidFill>
              <a:srgbClr val="0070C0"/>
            </a:solidFill>
          </p:spPr>
          <p:txBody>
            <a:bodyPr wrap="square" anchor="ctr">
              <a:spAutoFit/>
            </a:bodyPr>
            <a:lstStyle/>
            <a:p>
              <a:pPr algn="ctr"/>
              <a:r>
                <a:rPr lang="es-E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Protocolos  de Conflictos de </a:t>
              </a:r>
              <a:r>
                <a:rPr lang="es-ES" sz="1400">
                  <a:solidFill>
                    <a:schemeClr val="bg1"/>
                  </a:solidFill>
                  <a:latin typeface="Lato Light" panose="020F0502020204030203" pitchFamily="34" charset="0"/>
                  <a:ea typeface="Lato Light" panose="020F0502020204030203" pitchFamily="34" charset="0"/>
                  <a:cs typeface="Lato Light" panose="020F0502020204030203" pitchFamily="34" charset="0"/>
                </a:rPr>
                <a:t>Interés </a:t>
              </a:r>
              <a:endPar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7" name="Rectángulo 16"/>
            <p:cNvSpPr/>
            <p:nvPr/>
          </p:nvSpPr>
          <p:spPr>
            <a:xfrm>
              <a:off x="2507824" y="4214648"/>
              <a:ext cx="1764000" cy="523220"/>
            </a:xfrm>
            <a:prstGeom prst="rect">
              <a:avLst/>
            </a:prstGeom>
            <a:solidFill>
              <a:srgbClr val="0070C0"/>
            </a:solidFill>
          </p:spPr>
          <p:txBody>
            <a:bodyPr wrap="square" anchor="ctr">
              <a:spAutoFit/>
            </a:bodyPr>
            <a:lstStyle/>
            <a:p>
              <a:pPr algn="ctr"/>
              <a:r>
                <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Pol</a:t>
              </a:r>
              <a:r>
                <a:rPr lang="es-ES" sz="140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íticas</a:t>
              </a:r>
              <a:r>
                <a:rPr lang="es-ES" sz="1400" dirty="0">
                  <a:solidFill>
                    <a:schemeClr val="bg1"/>
                  </a:solidFill>
                  <a:latin typeface="Lato Light" panose="020F0502020204030203" pitchFamily="34" charset="0"/>
                  <a:ea typeface="Lato Light" panose="020F0502020204030203" pitchFamily="34" charset="0"/>
                  <a:cs typeface="Lato Light" panose="020F0502020204030203" pitchFamily="34" charset="0"/>
                </a:rPr>
                <a:t> de Regalos y Donaciones</a:t>
              </a:r>
              <a:endParaRPr lang="es-ES_tradnl" sz="14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2" name="Imagen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0072" y="1193134"/>
              <a:ext cx="920774" cy="920774"/>
            </a:xfrm>
            <a:prstGeom prst="rect">
              <a:avLst/>
            </a:prstGeom>
          </p:spPr>
        </p:pic>
        <p:pic>
          <p:nvPicPr>
            <p:cNvPr id="5" name="Imagen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4496" y="3129432"/>
              <a:ext cx="1006727" cy="931757"/>
            </a:xfrm>
            <a:prstGeom prst="rect">
              <a:avLst/>
            </a:prstGeom>
          </p:spPr>
        </p:pic>
      </p:grpSp>
    </p:spTree>
    <p:extLst>
      <p:ext uri="{BB962C8B-B14F-4D97-AF65-F5344CB8AC3E}">
        <p14:creationId xmlns:p14="http://schemas.microsoft.com/office/powerpoint/2010/main" val="1151260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3844"/>
            <a:ext cx="3613150" cy="4475956"/>
          </a:xfrm>
        </p:spPr>
        <p:txBody>
          <a:bodyPr>
            <a:normAutofit/>
          </a:bodyPr>
          <a:lstStyle/>
          <a:p>
            <a:r>
              <a:rPr lang="es-ES_tradnl" sz="3200" dirty="0">
                <a:latin typeface="Lato Black" panose="020F0502020204030203" pitchFamily="34" charset="0"/>
                <a:ea typeface="Lato Black" panose="020F0502020204030203" pitchFamily="34" charset="0"/>
                <a:cs typeface="Lato Black" panose="020F0502020204030203" pitchFamily="34" charset="0"/>
              </a:rPr>
              <a:t>PERO SI NO ME MIDE, </a:t>
            </a:r>
            <a:r>
              <a:rPr lang="is-IS" sz="3200" dirty="0">
                <a:latin typeface="Lato Black" panose="020F0502020204030203" pitchFamily="34" charset="0"/>
                <a:ea typeface="Lato Black" panose="020F0502020204030203" pitchFamily="34" charset="0"/>
                <a:cs typeface="Lato Black" panose="020F0502020204030203" pitchFamily="34" charset="0"/>
              </a:rPr>
              <a:t>TODO QUEDA EN PAPEL</a:t>
            </a:r>
            <a:endParaRPr lang="es-ES_tradnl" sz="3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623950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2;p25">
            <a:extLst>
              <a:ext uri="{FF2B5EF4-FFF2-40B4-BE49-F238E27FC236}">
                <a16:creationId xmlns:a16="http://schemas.microsoft.com/office/drawing/2014/main" id="{D088592E-2614-4744-948B-203EBCC14765}"/>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20" y="10"/>
            <a:ext cx="9143980" cy="3500193"/>
          </a:xfrm>
          <a:prstGeom prst="rect">
            <a:avLst/>
          </a:prstGeom>
          <a:noFill/>
        </p:spPr>
      </p:pic>
      <p:sp>
        <p:nvSpPr>
          <p:cNvPr id="2" name="Título 1">
            <a:extLst>
              <a:ext uri="{FF2B5EF4-FFF2-40B4-BE49-F238E27FC236}">
                <a16:creationId xmlns:a16="http://schemas.microsoft.com/office/drawing/2014/main" id="{8F9AF4DB-55E0-3A41-81FC-50DC49899B8A}"/>
              </a:ext>
            </a:extLst>
          </p:cNvPr>
          <p:cNvSpPr>
            <a:spLocks noGrp="1"/>
          </p:cNvSpPr>
          <p:nvPr>
            <p:ph type="title"/>
          </p:nvPr>
        </p:nvSpPr>
        <p:spPr>
          <a:xfrm>
            <a:off x="603748" y="3413277"/>
            <a:ext cx="3766337" cy="1132449"/>
          </a:xfrm>
        </p:spPr>
        <p:txBody>
          <a:bodyPr>
            <a:normAutofit/>
          </a:bodyPr>
          <a:lstStyle/>
          <a:p>
            <a:r>
              <a:rPr lang="es-CL" sz="3000" dirty="0">
                <a:solidFill>
                  <a:srgbClr val="000000"/>
                </a:solidFill>
              </a:rPr>
              <a:t>Forma v/s Real</a:t>
            </a:r>
          </a:p>
        </p:txBody>
      </p:sp>
      <p:sp>
        <p:nvSpPr>
          <p:cNvPr id="6" name="Marcador de contenido 5">
            <a:extLst>
              <a:ext uri="{FF2B5EF4-FFF2-40B4-BE49-F238E27FC236}">
                <a16:creationId xmlns:a16="http://schemas.microsoft.com/office/drawing/2014/main" id="{A60CAD14-A9BA-BA4D-940A-933174562C46}"/>
              </a:ext>
            </a:extLst>
          </p:cNvPr>
          <p:cNvSpPr>
            <a:spLocks noGrp="1"/>
          </p:cNvSpPr>
          <p:nvPr>
            <p:ph idx="1"/>
          </p:nvPr>
        </p:nvSpPr>
        <p:spPr/>
        <p:txBody>
          <a:bodyPr/>
          <a:lstStyle/>
          <a:p>
            <a:endParaRPr lang="es-CL"/>
          </a:p>
        </p:txBody>
      </p:sp>
    </p:spTree>
    <p:extLst>
      <p:ext uri="{BB962C8B-B14F-4D97-AF65-F5344CB8AC3E}">
        <p14:creationId xmlns:p14="http://schemas.microsoft.com/office/powerpoint/2010/main" val="4181390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96F0DF-E5BA-8F46-BF01-FE194473EFB5}"/>
              </a:ext>
            </a:extLst>
          </p:cNvPr>
          <p:cNvSpPr>
            <a:spLocks noGrp="1"/>
          </p:cNvSpPr>
          <p:nvPr>
            <p:ph type="title"/>
          </p:nvPr>
        </p:nvSpPr>
        <p:spPr>
          <a:xfrm>
            <a:off x="491490" y="273843"/>
            <a:ext cx="5507528" cy="1269596"/>
          </a:xfrm>
        </p:spPr>
        <p:txBody>
          <a:bodyPr>
            <a:normAutofit/>
          </a:bodyPr>
          <a:lstStyle/>
          <a:p>
            <a:r>
              <a:rPr lang="es-CL" sz="2800" dirty="0"/>
              <a:t>Persona a cargo del tema: Encargado de prevención de delitos</a:t>
            </a:r>
          </a:p>
        </p:txBody>
      </p:sp>
      <p:sp>
        <p:nvSpPr>
          <p:cNvPr id="3" name="Marcador de contenido 2">
            <a:extLst>
              <a:ext uri="{FF2B5EF4-FFF2-40B4-BE49-F238E27FC236}">
                <a16:creationId xmlns:a16="http://schemas.microsoft.com/office/drawing/2014/main" id="{7ACEA04F-7545-6542-8906-F87939A1F32E}"/>
              </a:ext>
            </a:extLst>
          </p:cNvPr>
          <p:cNvSpPr>
            <a:spLocks noGrp="1"/>
          </p:cNvSpPr>
          <p:nvPr>
            <p:ph idx="1"/>
          </p:nvPr>
        </p:nvSpPr>
        <p:spPr>
          <a:xfrm>
            <a:off x="491490" y="1931275"/>
            <a:ext cx="6408074" cy="2848543"/>
          </a:xfrm>
        </p:spPr>
        <p:txBody>
          <a:bodyPr>
            <a:normAutofit/>
          </a:bodyPr>
          <a:lstStyle/>
          <a:p>
            <a:r>
              <a:rPr lang="es-CL" sz="2400" dirty="0"/>
              <a:t>¿Es autónomo?</a:t>
            </a:r>
          </a:p>
          <a:p>
            <a:r>
              <a:rPr lang="es-CL" sz="2400" dirty="0"/>
              <a:t>¿Tiene el celular de los directores?</a:t>
            </a:r>
          </a:p>
          <a:p>
            <a:r>
              <a:rPr lang="es-CL" sz="2400" dirty="0"/>
              <a:t>Qué tanta confianza “real” existe para reportar algo</a:t>
            </a:r>
          </a:p>
          <a:p>
            <a:r>
              <a:rPr lang="es-CL" sz="2400" dirty="0"/>
              <a:t>¿Reporta al directorio al menos cada seis meses?</a:t>
            </a:r>
          </a:p>
          <a:p>
            <a:r>
              <a:rPr lang="es-CL" sz="2400" dirty="0"/>
              <a:t>¿Esta al nivel de los otros gerentes?</a:t>
            </a:r>
          </a:p>
          <a:p>
            <a:pPr marL="0" indent="0">
              <a:buNone/>
            </a:pPr>
            <a:endParaRPr lang="es-CL" sz="2400" dirty="0"/>
          </a:p>
          <a:p>
            <a:pPr marL="0" indent="0">
              <a:buNone/>
            </a:pPr>
            <a:endParaRPr lang="es-CL" sz="2400" dirty="0"/>
          </a:p>
        </p:txBody>
      </p:sp>
    </p:spTree>
    <p:extLst>
      <p:ext uri="{BB962C8B-B14F-4D97-AF65-F5344CB8AC3E}">
        <p14:creationId xmlns:p14="http://schemas.microsoft.com/office/powerpoint/2010/main" val="415755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Google Shape;99;p14">
            <a:extLst>
              <a:ext uri="{FF2B5EF4-FFF2-40B4-BE49-F238E27FC236}">
                <a16:creationId xmlns:a16="http://schemas.microsoft.com/office/drawing/2014/main" id="{378A67DA-8375-1B4D-B451-ACF210E66659}"/>
              </a:ext>
            </a:extLst>
          </p:cNvPr>
          <p:cNvSpPr txBox="1">
            <a:spLocks/>
          </p:cNvSpPr>
          <p:nvPr/>
        </p:nvSpPr>
        <p:spPr>
          <a:xfrm>
            <a:off x="398229" y="433396"/>
            <a:ext cx="4751015" cy="1557250"/>
          </a:xfrm>
          <a:prstGeom prst="rect">
            <a:avLst/>
          </a:prstGeom>
        </p:spPr>
        <p:txBody>
          <a:bodyPr spcFirstLastPara="1" vert="horz" lIns="91440" tIns="45720" rIns="91440" bIns="45720" rtlCol="0" anchor="t"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buClr>
                <a:schemeClr val="lt1"/>
              </a:buClr>
              <a:buSzPts val="2400"/>
            </a:pPr>
            <a:r>
              <a:rPr lang="en-US" sz="2500" dirty="0">
                <a:sym typeface="Lato Light"/>
              </a:rPr>
              <a:t>Si la </a:t>
            </a:r>
            <a:r>
              <a:rPr lang="en-US" sz="2500" dirty="0" err="1">
                <a:sym typeface="Lato Light"/>
              </a:rPr>
              <a:t>mayoría</a:t>
            </a:r>
            <a:r>
              <a:rPr lang="en-US" sz="2500" dirty="0">
                <a:sym typeface="Lato Light"/>
              </a:rPr>
              <a:t> de las </a:t>
            </a:r>
            <a:r>
              <a:rPr lang="en-US" sz="2500" dirty="0" err="1">
                <a:sym typeface="Lato Black"/>
              </a:rPr>
              <a:t>empresas</a:t>
            </a:r>
            <a:r>
              <a:rPr lang="en-US" sz="2500" dirty="0">
                <a:sym typeface="Lato Black"/>
              </a:rPr>
              <a:t> </a:t>
            </a:r>
            <a:r>
              <a:rPr lang="en-US" sz="2500" dirty="0" err="1">
                <a:sym typeface="Lato Black"/>
              </a:rPr>
              <a:t>nacen</a:t>
            </a:r>
            <a:r>
              <a:rPr lang="en-US" sz="2500" dirty="0">
                <a:sym typeface="Lato Black"/>
              </a:rPr>
              <a:t> </a:t>
            </a:r>
            <a:r>
              <a:rPr lang="en-US" sz="2500" dirty="0" err="1">
                <a:sym typeface="Lato Black"/>
              </a:rPr>
              <a:t>tratando</a:t>
            </a:r>
            <a:r>
              <a:rPr lang="en-US" sz="2500" dirty="0">
                <a:sym typeface="Lato Black"/>
              </a:rPr>
              <a:t> de </a:t>
            </a:r>
            <a:r>
              <a:rPr lang="en-US" sz="2500" dirty="0" err="1">
                <a:sym typeface="Lato Black"/>
              </a:rPr>
              <a:t>solucionar</a:t>
            </a:r>
            <a:r>
              <a:rPr lang="en-US" sz="2500" dirty="0">
                <a:sym typeface="Lato Black"/>
              </a:rPr>
              <a:t> </a:t>
            </a:r>
            <a:r>
              <a:rPr lang="en-US" sz="2500" dirty="0" err="1">
                <a:sym typeface="Lato Black"/>
              </a:rPr>
              <a:t>una</a:t>
            </a:r>
            <a:r>
              <a:rPr lang="en-US" sz="2500" dirty="0">
                <a:sym typeface="Lato Black"/>
              </a:rPr>
              <a:t> </a:t>
            </a:r>
            <a:r>
              <a:rPr lang="en-US" sz="2500" dirty="0" err="1">
                <a:sym typeface="Lato Black"/>
              </a:rPr>
              <a:t>necesidad</a:t>
            </a:r>
            <a:r>
              <a:rPr lang="en-US" sz="2500" dirty="0">
                <a:sym typeface="Calibri"/>
              </a:rPr>
              <a:t>….</a:t>
            </a:r>
            <a:endParaRPr lang="en-US" sz="2500" dirty="0">
              <a:sym typeface="Lato Black"/>
            </a:endParaRPr>
          </a:p>
        </p:txBody>
      </p:sp>
      <p:sp>
        <p:nvSpPr>
          <p:cNvPr id="10"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285750"/>
            <a:ext cx="4751016" cy="485775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3972EF9-C898-4D4B-8A92-34430CF7D9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15814" y="408582"/>
            <a:ext cx="4628186" cy="4734919"/>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8" name="Google Shape;100;p14">
            <a:extLst>
              <a:ext uri="{FF2B5EF4-FFF2-40B4-BE49-F238E27FC236}">
                <a16:creationId xmlns:a16="http://schemas.microsoft.com/office/drawing/2014/main" id="{853282F3-F825-C443-8A83-D8A37F3B8B7E}"/>
              </a:ext>
            </a:extLst>
          </p:cNvPr>
          <p:cNvSpPr txBox="1"/>
          <p:nvPr/>
        </p:nvSpPr>
        <p:spPr>
          <a:xfrm>
            <a:off x="543410" y="2474241"/>
            <a:ext cx="3849574" cy="1655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Lato Black"/>
              <a:buNone/>
            </a:pPr>
            <a:r>
              <a:rPr lang="es-ES" sz="4000" dirty="0">
                <a:latin typeface="Lato Black"/>
                <a:ea typeface="Lato Black"/>
                <a:cs typeface="Lato Black"/>
                <a:sym typeface="Lato Black"/>
              </a:rPr>
              <a:t>¿POR QUÉ VEMOS ESCÁNDALOS TODOS LOS DÍAS?</a:t>
            </a:r>
            <a:endParaRPr sz="4000" dirty="0">
              <a:latin typeface="Lato Black"/>
              <a:ea typeface="Lato Black"/>
              <a:cs typeface="Lato Black"/>
              <a:sym typeface="Lato Black"/>
            </a:endParaRPr>
          </a:p>
        </p:txBody>
      </p:sp>
    </p:spTree>
    <p:extLst>
      <p:ext uri="{BB962C8B-B14F-4D97-AF65-F5344CB8AC3E}">
        <p14:creationId xmlns:p14="http://schemas.microsoft.com/office/powerpoint/2010/main" val="358018159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DD0023-4C66-4479-AE8F-71FC5A0EFFF1}"/>
              </a:ext>
            </a:extLst>
          </p:cNvPr>
          <p:cNvSpPr/>
          <p:nvPr/>
        </p:nvSpPr>
        <p:spPr>
          <a:xfrm>
            <a:off x="2379525" y="215384"/>
            <a:ext cx="4198585" cy="646331"/>
          </a:xfrm>
          <a:prstGeom prst="rect">
            <a:avLst/>
          </a:prstGeom>
        </p:spPr>
        <p:txBody>
          <a:bodyPr wrap="none">
            <a:spAutoFit/>
          </a:bodyPr>
          <a:lstStyle/>
          <a:p>
            <a:pPr algn="ctr"/>
            <a:r>
              <a:rPr lang="es-ES_tradnl" sz="3600" dirty="0">
                <a:latin typeface="Lato Black" panose="020F0502020204030203" pitchFamily="34" charset="0"/>
                <a:ea typeface="Lato Black" panose="020F0502020204030203" pitchFamily="34" charset="0"/>
                <a:cs typeface="Lato Black" panose="020F0502020204030203" pitchFamily="34" charset="0"/>
              </a:rPr>
              <a:t>CAPACITACIONES</a:t>
            </a:r>
          </a:p>
        </p:txBody>
      </p:sp>
      <p:graphicFrame>
        <p:nvGraphicFramePr>
          <p:cNvPr id="7" name="Gráfico 6">
            <a:extLst>
              <a:ext uri="{FF2B5EF4-FFF2-40B4-BE49-F238E27FC236}">
                <a16:creationId xmlns:a16="http://schemas.microsoft.com/office/drawing/2014/main" id="{10974411-F934-4081-A73E-33CDBD0F9B5F}"/>
              </a:ext>
            </a:extLst>
          </p:cNvPr>
          <p:cNvGraphicFramePr>
            <a:graphicFrameLocks/>
          </p:cNvGraphicFramePr>
          <p:nvPr>
            <p:extLst/>
          </p:nvPr>
        </p:nvGraphicFramePr>
        <p:xfrm>
          <a:off x="1031358" y="733647"/>
          <a:ext cx="7081284" cy="44098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6823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DD0023-4C66-4479-AE8F-71FC5A0EFFF1}"/>
              </a:ext>
            </a:extLst>
          </p:cNvPr>
          <p:cNvSpPr/>
          <p:nvPr/>
        </p:nvSpPr>
        <p:spPr>
          <a:xfrm>
            <a:off x="1702253" y="215384"/>
            <a:ext cx="5553123" cy="646331"/>
          </a:xfrm>
          <a:prstGeom prst="rect">
            <a:avLst/>
          </a:prstGeom>
        </p:spPr>
        <p:txBody>
          <a:bodyPr wrap="none">
            <a:spAutoFit/>
          </a:bodyPr>
          <a:lstStyle/>
          <a:p>
            <a:pPr algn="ctr"/>
            <a:r>
              <a:rPr lang="es-ES_tradnl" sz="3600" dirty="0">
                <a:latin typeface="Lato Black" panose="020F0502020204030203" pitchFamily="34" charset="0"/>
                <a:ea typeface="Lato Black" panose="020F0502020204030203" pitchFamily="34" charset="0"/>
                <a:cs typeface="Lato Black" panose="020F0502020204030203" pitchFamily="34" charset="0"/>
              </a:rPr>
              <a:t>CANALES DE DENUNCIA</a:t>
            </a:r>
          </a:p>
        </p:txBody>
      </p:sp>
      <p:graphicFrame>
        <p:nvGraphicFramePr>
          <p:cNvPr id="5" name="Gráfico 4">
            <a:extLst>
              <a:ext uri="{FF2B5EF4-FFF2-40B4-BE49-F238E27FC236}">
                <a16:creationId xmlns:a16="http://schemas.microsoft.com/office/drawing/2014/main" id="{C4DA1809-D06B-4398-B735-A4D85F21DCBF}"/>
              </a:ext>
            </a:extLst>
          </p:cNvPr>
          <p:cNvGraphicFramePr>
            <a:graphicFrameLocks/>
          </p:cNvGraphicFramePr>
          <p:nvPr>
            <p:extLst/>
          </p:nvPr>
        </p:nvGraphicFramePr>
        <p:xfrm>
          <a:off x="797442" y="861715"/>
          <a:ext cx="7549116" cy="42817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8514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a:extLst>
              <a:ext uri="{FF2B5EF4-FFF2-40B4-BE49-F238E27FC236}">
                <a16:creationId xmlns:a16="http://schemas.microsoft.com/office/drawing/2014/main" id="{00000000-0008-0000-0000-000002000000}"/>
              </a:ext>
            </a:extLst>
          </p:cNvPr>
          <p:cNvGraphicFramePr>
            <a:graphicFrameLocks/>
          </p:cNvGraphicFramePr>
          <p:nvPr>
            <p:extLst/>
          </p:nvPr>
        </p:nvGraphicFramePr>
        <p:xfrm>
          <a:off x="905062" y="931067"/>
          <a:ext cx="7333876" cy="4212433"/>
        </p:xfrm>
        <a:graphic>
          <a:graphicData uri="http://schemas.openxmlformats.org/drawingml/2006/chart">
            <c:chart xmlns:c="http://schemas.openxmlformats.org/drawingml/2006/chart" xmlns:r="http://schemas.openxmlformats.org/officeDocument/2006/relationships" r:id="rId2"/>
          </a:graphicData>
        </a:graphic>
      </p:graphicFrame>
      <p:sp>
        <p:nvSpPr>
          <p:cNvPr id="5" name="Marcador de contenido 2">
            <a:extLst>
              <a:ext uri="{FF2B5EF4-FFF2-40B4-BE49-F238E27FC236}">
                <a16:creationId xmlns:a16="http://schemas.microsoft.com/office/drawing/2014/main" id="{ED653295-B66F-4126-9C11-A317C1C038DC}"/>
              </a:ext>
            </a:extLst>
          </p:cNvPr>
          <p:cNvSpPr txBox="1">
            <a:spLocks/>
          </p:cNvSpPr>
          <p:nvPr/>
        </p:nvSpPr>
        <p:spPr>
          <a:xfrm>
            <a:off x="1146175" y="373060"/>
            <a:ext cx="6851650" cy="558007"/>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s-ES_tradnl" sz="4400" dirty="0">
                <a:latin typeface="Lato Black" panose="020F0502020204030203" pitchFamily="34" charset="0"/>
                <a:ea typeface="Lato Black" panose="020F0502020204030203" pitchFamily="34" charset="0"/>
                <a:cs typeface="Lato Black" panose="020F0502020204030203" pitchFamily="34" charset="0"/>
              </a:rPr>
              <a:t>FUNCIONARIOS P</a:t>
            </a:r>
            <a:r>
              <a:rPr lang="es-ES" sz="4400" dirty="0">
                <a:latin typeface="Lato Black" panose="020F0502020204030203" pitchFamily="34" charset="0"/>
                <a:ea typeface="Lato Black" panose="020F0502020204030203" pitchFamily="34" charset="0"/>
                <a:cs typeface="Lato Black" panose="020F0502020204030203" pitchFamily="34" charset="0"/>
              </a:rPr>
              <a:t>ÚBLICOS</a:t>
            </a:r>
            <a:endParaRPr lang="es-ES_tradnl" sz="4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34452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16E26214-331A-48D8-BE71-995204ECF928}"/>
              </a:ext>
            </a:extLst>
          </p:cNvPr>
          <p:cNvSpPr>
            <a:spLocks noGrp="1"/>
          </p:cNvSpPr>
          <p:nvPr>
            <p:ph idx="1"/>
          </p:nvPr>
        </p:nvSpPr>
        <p:spPr>
          <a:xfrm>
            <a:off x="523874" y="1231901"/>
            <a:ext cx="8340725" cy="2997200"/>
          </a:xfrm>
        </p:spPr>
        <p:txBody>
          <a:bodyPr>
            <a:normAutofit/>
          </a:bodyPr>
          <a:lstStyle/>
          <a:p>
            <a:pPr marL="0" indent="0">
              <a:buNone/>
            </a:pPr>
            <a:r>
              <a:rPr lang="is-IS" sz="4400" dirty="0">
                <a:latin typeface="Lato Light" panose="020F0502020204030203" pitchFamily="34" charset="0"/>
                <a:ea typeface="Lato Light" panose="020F0502020204030203" pitchFamily="34" charset="0"/>
                <a:cs typeface="Lato Light" panose="020F0502020204030203" pitchFamily="34" charset="0"/>
              </a:rPr>
              <a:t>Las empresas deben liderar el fin de la corrupción porque si no... </a:t>
            </a:r>
            <a:r>
              <a:rPr lang="is-IS" sz="4400" dirty="0">
                <a:latin typeface="Lato Black" panose="020F0502020204030203" pitchFamily="34" charset="0"/>
                <a:ea typeface="Lato Black" panose="020F0502020204030203" pitchFamily="34" charset="0"/>
                <a:cs typeface="Lato Black" panose="020F0502020204030203" pitchFamily="34" charset="0"/>
              </a:rPr>
              <a:t>VAMOS A TERMINAR CON LA SOCIEDAD PRIVADA</a:t>
            </a:r>
            <a:endParaRPr lang="es-ES_tradnl" sz="4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588077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1C880F-4F65-4201-8F49-ABBF2D4005E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ángulo 5">
            <a:extLst>
              <a:ext uri="{FF2B5EF4-FFF2-40B4-BE49-F238E27FC236}">
                <a16:creationId xmlns:a16="http://schemas.microsoft.com/office/drawing/2014/main" id="{CC835B7B-D0A4-4D12-96BD-F1DE7034B752}"/>
              </a:ext>
            </a:extLst>
          </p:cNvPr>
          <p:cNvSpPr/>
          <p:nvPr/>
        </p:nvSpPr>
        <p:spPr>
          <a:xfrm>
            <a:off x="255181" y="239031"/>
            <a:ext cx="7315201" cy="2862322"/>
          </a:xfrm>
          <a:prstGeom prst="rect">
            <a:avLst/>
          </a:prstGeom>
        </p:spPr>
        <p:txBody>
          <a:bodyPr wrap="square">
            <a:spAutoFit/>
          </a:bodyPr>
          <a:lstStyle/>
          <a:p>
            <a:r>
              <a:rPr lang="es-CL" sz="6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Afecta a las empresas y a la sociedad</a:t>
            </a:r>
            <a:endParaRPr lang="es-ES_tradnl" sz="60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82872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6F951C-8E96-4AE6-BD0C-E642526B248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ítulo 1"/>
          <p:cNvSpPr>
            <a:spLocks noGrp="1"/>
          </p:cNvSpPr>
          <p:nvPr>
            <p:ph type="title"/>
          </p:nvPr>
        </p:nvSpPr>
        <p:spPr>
          <a:xfrm>
            <a:off x="1099866" y="2143125"/>
            <a:ext cx="6944265" cy="1117660"/>
          </a:xfrm>
          <a:noFill/>
        </p:spPr>
        <p:txBody>
          <a:bodyPr>
            <a:normAutofit/>
          </a:bodyPr>
          <a:lstStyle/>
          <a:p>
            <a:pPr algn="ctr"/>
            <a:r>
              <a:rPr lang="es-ES" dirty="0">
                <a:solidFill>
                  <a:schemeClr val="bg1"/>
                </a:solidFill>
                <a:latin typeface="Lato Black" panose="020F0502020204030203" pitchFamily="34" charset="0"/>
                <a:ea typeface="Lato Black" panose="020F0502020204030203" pitchFamily="34" charset="0"/>
                <a:cs typeface="Lato Black" panose="020F0502020204030203" pitchFamily="34" charset="0"/>
              </a:rPr>
              <a:t>¡PREVENIR LA CORRUPCIÓN ES TRABAJO DE TODOS!</a:t>
            </a:r>
            <a:endParaRPr lang="es-ES_tradnl"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027053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31C90D9-9FED-44A7-9C4D-865DBA13550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9144000" cy="5245100"/>
          </a:xfrm>
          <a:prstGeom prst="rect">
            <a:avLst/>
          </a:prstGeom>
        </p:spPr>
      </p:pic>
      <p:sp>
        <p:nvSpPr>
          <p:cNvPr id="4" name="Marcador de número de diapositiva 3"/>
          <p:cNvSpPr>
            <a:spLocks noGrp="1"/>
          </p:cNvSpPr>
          <p:nvPr>
            <p:ph type="sldNum" sz="quarter" idx="12"/>
          </p:nvPr>
        </p:nvSpPr>
        <p:spPr/>
        <p:txBody>
          <a:bodyPr/>
          <a:lstStyle/>
          <a:p>
            <a:fld id="{A49C16A3-D1B0-4355-AD09-DFFCDBD6D402}" type="slidenum">
              <a:rPr lang="es-ES" smtClean="0"/>
              <a:pPr/>
              <a:t>46</a:t>
            </a:fld>
            <a:endParaRPr lang="es-ES"/>
          </a:p>
        </p:txBody>
      </p:sp>
      <p:sp>
        <p:nvSpPr>
          <p:cNvPr id="6" name="CuadroTexto 5"/>
          <p:cNvSpPr txBox="1"/>
          <p:nvPr/>
        </p:nvSpPr>
        <p:spPr>
          <a:xfrm>
            <a:off x="1381689" y="3012937"/>
            <a:ext cx="6380621" cy="1754326"/>
          </a:xfrm>
          <a:prstGeom prst="rect">
            <a:avLst/>
          </a:prstGeom>
          <a:noFill/>
        </p:spPr>
        <p:txBody>
          <a:bodyPr wrap="square" rtlCol="0">
            <a:spAutoFit/>
          </a:bodyPr>
          <a:lstStyle/>
          <a:p>
            <a:pPr algn="ctr"/>
            <a:r>
              <a:rPr lang="es-ES" sz="3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RECORDEMOS QUE VAMOS A SER MIRADOS CON LOS OJOS DEL FUTURO</a:t>
            </a:r>
          </a:p>
        </p:txBody>
      </p:sp>
    </p:spTree>
    <p:extLst>
      <p:ext uri="{BB962C8B-B14F-4D97-AF65-F5344CB8AC3E}">
        <p14:creationId xmlns:p14="http://schemas.microsoft.com/office/powerpoint/2010/main" val="1007867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FA6890-C51D-8149-93EF-D5EBF6CBDED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4719C29-B45F-D146-B0CF-F9B39128861C}"/>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3BA02DC6-A38F-4D4E-9631-AD9B9CF95F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122"/>
            <a:ext cx="9144000" cy="5101255"/>
          </a:xfrm>
          <a:prstGeom prst="rect">
            <a:avLst/>
          </a:prstGeom>
        </p:spPr>
      </p:pic>
    </p:spTree>
    <p:extLst>
      <p:ext uri="{BB962C8B-B14F-4D97-AF65-F5344CB8AC3E}">
        <p14:creationId xmlns:p14="http://schemas.microsoft.com/office/powerpoint/2010/main" val="2248018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6FFDB-504A-834C-94CB-E5A6C807107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2246101-44A1-A54D-9EAB-39296CF486B9}"/>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3208EB3E-0C6F-7545-8D10-28B51A2DD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175"/>
            <a:ext cx="9144000" cy="5137150"/>
          </a:xfrm>
          <a:prstGeom prst="rect">
            <a:avLst/>
          </a:prstGeom>
        </p:spPr>
      </p:pic>
    </p:spTree>
    <p:extLst>
      <p:ext uri="{BB962C8B-B14F-4D97-AF65-F5344CB8AC3E}">
        <p14:creationId xmlns:p14="http://schemas.microsoft.com/office/powerpoint/2010/main" val="334866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txBox="1">
            <a:spLocks/>
          </p:cNvSpPr>
          <p:nvPr/>
        </p:nvSpPr>
        <p:spPr>
          <a:xfrm>
            <a:off x="193729" y="286565"/>
            <a:ext cx="8779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S_tradnl" sz="3600" dirty="0">
                <a:latin typeface="Lato Black" panose="020F0502020204030203" pitchFamily="34" charset="0"/>
                <a:ea typeface="Lato Black" panose="020F0502020204030203" pitchFamily="34" charset="0"/>
                <a:cs typeface="Lato Black" panose="020F0502020204030203" pitchFamily="34" charset="0"/>
              </a:rPr>
              <a:t>¿ES UN PROBLEMA DE LOS POL</a:t>
            </a:r>
            <a:r>
              <a:rPr lang="es-ES" sz="3600" dirty="0">
                <a:latin typeface="Lato Black" panose="020F0502020204030203" pitchFamily="34" charset="0"/>
                <a:ea typeface="Lato Black" panose="020F0502020204030203" pitchFamily="34" charset="0"/>
                <a:cs typeface="Lato Black" panose="020F0502020204030203" pitchFamily="34" charset="0"/>
              </a:rPr>
              <a:t>ÍTICOS?</a:t>
            </a:r>
            <a:endParaRPr lang="es-ES_tradnl" sz="3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11" name="Imagen 10">
            <a:extLst>
              <a:ext uri="{FF2B5EF4-FFF2-40B4-BE49-F238E27FC236}">
                <a16:creationId xmlns:a16="http://schemas.microsoft.com/office/drawing/2014/main" id="{D877E0A3-220F-4804-BED1-955A1453F1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2736" y="1416361"/>
            <a:ext cx="3251264" cy="1866665"/>
          </a:xfrm>
          <a:prstGeom prst="rect">
            <a:avLst/>
          </a:prstGeom>
        </p:spPr>
      </p:pic>
      <p:pic>
        <p:nvPicPr>
          <p:cNvPr id="16" name="Imagen 15">
            <a:extLst>
              <a:ext uri="{FF2B5EF4-FFF2-40B4-BE49-F238E27FC236}">
                <a16:creationId xmlns:a16="http://schemas.microsoft.com/office/drawing/2014/main" id="{2BE21730-38BA-47D9-8C7C-9F4A5E9089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 y="1415996"/>
            <a:ext cx="3320926" cy="1868751"/>
          </a:xfrm>
          <a:prstGeom prst="rect">
            <a:avLst/>
          </a:prstGeom>
        </p:spPr>
      </p:pic>
      <p:pic>
        <p:nvPicPr>
          <p:cNvPr id="24" name="Imagen 23">
            <a:extLst>
              <a:ext uri="{FF2B5EF4-FFF2-40B4-BE49-F238E27FC236}">
                <a16:creationId xmlns:a16="http://schemas.microsoft.com/office/drawing/2014/main" id="{CC4FB3A1-8E55-4943-8AA0-6AD806D0DC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8" y="3284748"/>
            <a:ext cx="3237482" cy="1858752"/>
          </a:xfrm>
          <a:prstGeom prst="rect">
            <a:avLst/>
          </a:prstGeom>
        </p:spPr>
      </p:pic>
      <p:pic>
        <p:nvPicPr>
          <p:cNvPr id="3" name="Imagen 2">
            <a:extLst>
              <a:ext uri="{FF2B5EF4-FFF2-40B4-BE49-F238E27FC236}">
                <a16:creationId xmlns:a16="http://schemas.microsoft.com/office/drawing/2014/main" id="{ECE54865-7F94-4F69-AACE-6C4C135695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2183" y="1415996"/>
            <a:ext cx="2811044" cy="1868751"/>
          </a:xfrm>
          <a:prstGeom prst="rect">
            <a:avLst/>
          </a:prstGeom>
        </p:spPr>
      </p:pic>
      <p:pic>
        <p:nvPicPr>
          <p:cNvPr id="18" name="Imagen 17">
            <a:extLst>
              <a:ext uri="{FF2B5EF4-FFF2-40B4-BE49-F238E27FC236}">
                <a16:creationId xmlns:a16="http://schemas.microsoft.com/office/drawing/2014/main" id="{9ED9C147-8FD5-487C-8603-1457B2FE2C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25721" y="3268367"/>
            <a:ext cx="3320927" cy="1881858"/>
          </a:xfrm>
          <a:prstGeom prst="rect">
            <a:avLst/>
          </a:prstGeom>
        </p:spPr>
      </p:pic>
      <p:pic>
        <p:nvPicPr>
          <p:cNvPr id="2" name="Imagen 1">
            <a:extLst>
              <a:ext uri="{FF2B5EF4-FFF2-40B4-BE49-F238E27FC236}">
                <a16:creationId xmlns:a16="http://schemas.microsoft.com/office/drawing/2014/main" id="{DFE6D9C3-C577-AF4B-8703-4BD6C4235246}"/>
              </a:ext>
            </a:extLst>
          </p:cNvPr>
          <p:cNvPicPr>
            <a:picLocks noChangeAspect="1"/>
          </p:cNvPicPr>
          <p:nvPr/>
        </p:nvPicPr>
        <p:blipFill>
          <a:blip r:embed="rId7"/>
          <a:stretch>
            <a:fillRect/>
          </a:stretch>
        </p:blipFill>
        <p:spPr>
          <a:xfrm>
            <a:off x="3234833" y="3283026"/>
            <a:ext cx="2653393" cy="1860474"/>
          </a:xfrm>
          <a:prstGeom prst="rect">
            <a:avLst/>
          </a:prstGeom>
        </p:spPr>
      </p:pic>
    </p:spTree>
    <p:extLst>
      <p:ext uri="{BB962C8B-B14F-4D97-AF65-F5344CB8AC3E}">
        <p14:creationId xmlns:p14="http://schemas.microsoft.com/office/powerpoint/2010/main" val="316480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6469469" y="4767263"/>
            <a:ext cx="2057400" cy="273844"/>
          </a:xfrm>
        </p:spPr>
        <p:txBody>
          <a:bodyPr/>
          <a:lstStyle/>
          <a:p>
            <a:fld id="{A49C16A3-D1B0-4355-AD09-DFFCDBD6D402}" type="slidenum">
              <a:rPr lang="es-ES" smtClean="0"/>
              <a:pPr/>
              <a:t>6</a:t>
            </a:fld>
            <a:endParaRPr lang="es-ES"/>
          </a:p>
        </p:txBody>
      </p:sp>
      <p:sp>
        <p:nvSpPr>
          <p:cNvPr id="14" name="Título 1"/>
          <p:cNvSpPr>
            <a:spLocks noGrp="1"/>
          </p:cNvSpPr>
          <p:nvPr>
            <p:ph type="title"/>
          </p:nvPr>
        </p:nvSpPr>
        <p:spPr>
          <a:xfrm>
            <a:off x="640169" y="115131"/>
            <a:ext cx="7886700" cy="994172"/>
          </a:xfrm>
        </p:spPr>
        <p:txBody>
          <a:bodyPr>
            <a:normAutofit/>
          </a:bodyPr>
          <a:lstStyle/>
          <a:p>
            <a:pPr algn="ctr"/>
            <a:r>
              <a:rPr lang="es-ES" sz="4400" dirty="0">
                <a:latin typeface="Lato Black" panose="020F0502020204030203" pitchFamily="34" charset="0"/>
                <a:ea typeface="Lato Black" panose="020F0502020204030203" pitchFamily="34" charset="0"/>
                <a:cs typeface="Lato Black" panose="020F0502020204030203" pitchFamily="34" charset="0"/>
              </a:rPr>
              <a:t>¿O DE LAS EMPRESAS?</a:t>
            </a:r>
            <a:endParaRPr lang="es-ES_tradnl" sz="44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7" name="Imagen 6">
            <a:extLst>
              <a:ext uri="{FF2B5EF4-FFF2-40B4-BE49-F238E27FC236}">
                <a16:creationId xmlns:a16="http://schemas.microsoft.com/office/drawing/2014/main" id="{DEAD0313-8F4C-4C7A-BE91-4AB1699B2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06212"/>
            <a:ext cx="3099661" cy="1937288"/>
          </a:xfrm>
          <a:prstGeom prst="rect">
            <a:avLst/>
          </a:prstGeom>
        </p:spPr>
      </p:pic>
      <p:pic>
        <p:nvPicPr>
          <p:cNvPr id="15" name="Imagen 14">
            <a:extLst>
              <a:ext uri="{FF2B5EF4-FFF2-40B4-BE49-F238E27FC236}">
                <a16:creationId xmlns:a16="http://schemas.microsoft.com/office/drawing/2014/main" id="{7733F125-B194-4D51-A9C1-75991303A7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9661" y="3018822"/>
            <a:ext cx="3187017" cy="2124678"/>
          </a:xfrm>
          <a:prstGeom prst="rect">
            <a:avLst/>
          </a:prstGeom>
        </p:spPr>
      </p:pic>
      <p:pic>
        <p:nvPicPr>
          <p:cNvPr id="17" name="Imagen 16">
            <a:extLst>
              <a:ext uri="{FF2B5EF4-FFF2-40B4-BE49-F238E27FC236}">
                <a16:creationId xmlns:a16="http://schemas.microsoft.com/office/drawing/2014/main" id="{357549A0-8573-48FD-A544-33CC9A9736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1393" y="3018822"/>
            <a:ext cx="3302607" cy="2124677"/>
          </a:xfrm>
          <a:prstGeom prst="rect">
            <a:avLst/>
          </a:prstGeom>
        </p:spPr>
      </p:pic>
      <p:pic>
        <p:nvPicPr>
          <p:cNvPr id="19" name="Imagen 18">
            <a:extLst>
              <a:ext uri="{FF2B5EF4-FFF2-40B4-BE49-F238E27FC236}">
                <a16:creationId xmlns:a16="http://schemas.microsoft.com/office/drawing/2014/main" id="{3D13CB89-78FE-4DD9-B54A-56E6C63D3A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9661" y="1185101"/>
            <a:ext cx="3596229" cy="2018708"/>
          </a:xfrm>
          <a:prstGeom prst="rect">
            <a:avLst/>
          </a:prstGeom>
        </p:spPr>
      </p:pic>
      <p:pic>
        <p:nvPicPr>
          <p:cNvPr id="9" name="Imagen 8">
            <a:extLst>
              <a:ext uri="{FF2B5EF4-FFF2-40B4-BE49-F238E27FC236}">
                <a16:creationId xmlns:a16="http://schemas.microsoft.com/office/drawing/2014/main" id="{D104DE45-07EF-47A1-BCC4-84E68853E8F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27370" y="1185100"/>
            <a:ext cx="3416630" cy="2018708"/>
          </a:xfrm>
          <a:prstGeom prst="rect">
            <a:avLst/>
          </a:prstGeom>
        </p:spPr>
      </p:pic>
      <p:pic>
        <p:nvPicPr>
          <p:cNvPr id="24" name="Imagen 23">
            <a:extLst>
              <a:ext uri="{FF2B5EF4-FFF2-40B4-BE49-F238E27FC236}">
                <a16:creationId xmlns:a16="http://schemas.microsoft.com/office/drawing/2014/main" id="{24B0CBB8-0078-4FFE-A8BF-E7A58AD2C87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1185101"/>
            <a:ext cx="3099661" cy="2018707"/>
          </a:xfrm>
          <a:prstGeom prst="rect">
            <a:avLst/>
          </a:prstGeom>
        </p:spPr>
      </p:pic>
    </p:spTree>
    <p:extLst>
      <p:ext uri="{BB962C8B-B14F-4D97-AF65-F5344CB8AC3E}">
        <p14:creationId xmlns:p14="http://schemas.microsoft.com/office/powerpoint/2010/main" val="58836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8224" y="4892949"/>
            <a:ext cx="4625162" cy="246221"/>
          </a:xfrm>
          <a:prstGeom prst="rect">
            <a:avLst/>
          </a:prstGeom>
        </p:spPr>
        <p:txBody>
          <a:bodyPr wrap="square">
            <a:spAutoFit/>
          </a:bodyPr>
          <a:lstStyle/>
          <a:p>
            <a:r>
              <a:rPr lang="es-CL" sz="100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Estudio Nacional de Integridad Pública y Privada. </a:t>
            </a:r>
            <a:r>
              <a:rPr lang="es-CL" sz="1000" dirty="0">
                <a:solidFill>
                  <a:schemeClr val="accent5">
                    <a:lumMod val="50000"/>
                  </a:schemeClr>
                </a:solidFill>
                <a:latin typeface="Lato Black" panose="020F0502020204030203" pitchFamily="34" charset="0"/>
                <a:ea typeface="Lato Black" panose="020F0502020204030203" pitchFamily="34" charset="0"/>
                <a:cs typeface="Lato Black" panose="020F0502020204030203" pitchFamily="34" charset="0"/>
              </a:rPr>
              <a:t>Chile Transparente 2017</a:t>
            </a:r>
          </a:p>
        </p:txBody>
      </p:sp>
      <p:pic>
        <p:nvPicPr>
          <p:cNvPr id="6" name="Imagen 5">
            <a:extLst>
              <a:ext uri="{FF2B5EF4-FFF2-40B4-BE49-F238E27FC236}">
                <a16:creationId xmlns:a16="http://schemas.microsoft.com/office/drawing/2014/main" id="{7749506B-EE8D-4A31-8E9A-A89CF2E2F69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951844" y="872421"/>
            <a:ext cx="7240313" cy="3322242"/>
          </a:xfrm>
          <a:prstGeom prst="rect">
            <a:avLst/>
          </a:prstGeom>
        </p:spPr>
      </p:pic>
      <p:sp>
        <p:nvSpPr>
          <p:cNvPr id="7" name="Título 1">
            <a:extLst>
              <a:ext uri="{FF2B5EF4-FFF2-40B4-BE49-F238E27FC236}">
                <a16:creationId xmlns:a16="http://schemas.microsoft.com/office/drawing/2014/main" id="{C367C864-E9FA-46F2-A2D2-47992AC44D20}"/>
              </a:ext>
            </a:extLst>
          </p:cNvPr>
          <p:cNvSpPr txBox="1">
            <a:spLocks/>
          </p:cNvSpPr>
          <p:nvPr/>
        </p:nvSpPr>
        <p:spPr>
          <a:xfrm>
            <a:off x="180753" y="110649"/>
            <a:ext cx="9239693" cy="4970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L" sz="2800" dirty="0">
                <a:latin typeface="Lato Black" panose="020F0502020204030203" pitchFamily="34" charset="0"/>
                <a:ea typeface="Lato Black" panose="020F0502020204030203" pitchFamily="34" charset="0"/>
                <a:cs typeface="Lato Black" panose="020F0502020204030203" pitchFamily="34" charset="0"/>
              </a:rPr>
              <a:t>INTEGRIDAD DE LAS EMPRESAS PRIVADAS</a:t>
            </a:r>
            <a:endParaRPr lang="es-ES_tradnl" sz="2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8" name="CuadroTexto 7">
            <a:extLst>
              <a:ext uri="{FF2B5EF4-FFF2-40B4-BE49-F238E27FC236}">
                <a16:creationId xmlns:a16="http://schemas.microsoft.com/office/drawing/2014/main" id="{2235AD86-28F7-429B-8E62-3C7D375F7065}"/>
              </a:ext>
            </a:extLst>
          </p:cNvPr>
          <p:cNvSpPr txBox="1"/>
          <p:nvPr/>
        </p:nvSpPr>
        <p:spPr>
          <a:xfrm>
            <a:off x="180753" y="534985"/>
            <a:ext cx="7727970" cy="369332"/>
          </a:xfrm>
          <a:prstGeom prst="rect">
            <a:avLst/>
          </a:prstGeom>
          <a:noFill/>
        </p:spPr>
        <p:txBody>
          <a:bodyPr wrap="square" rtlCol="0">
            <a:spAutoFit/>
          </a:bodyPr>
          <a:lstStyle/>
          <a:p>
            <a:r>
              <a:rPr lang="es-ES" dirty="0">
                <a:latin typeface="Lato Light" panose="020F0502020204030203" pitchFamily="34" charset="0"/>
                <a:ea typeface="Lato Light" panose="020F0502020204030203" pitchFamily="34" charset="0"/>
                <a:cs typeface="Lato Light" panose="020F0502020204030203" pitchFamily="34" charset="0"/>
              </a:rPr>
              <a:t>En general, ¿Usted cree que las empresas privadas…?</a:t>
            </a:r>
          </a:p>
        </p:txBody>
      </p:sp>
      <p:pic>
        <p:nvPicPr>
          <p:cNvPr id="12" name="Imagen 11">
            <a:extLst>
              <a:ext uri="{FF2B5EF4-FFF2-40B4-BE49-F238E27FC236}">
                <a16:creationId xmlns:a16="http://schemas.microsoft.com/office/drawing/2014/main" id="{85EC6349-9758-4DF8-8F8D-6BE3015586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97842" y="4178595"/>
            <a:ext cx="3604440" cy="714353"/>
          </a:xfrm>
          <a:prstGeom prst="rect">
            <a:avLst/>
          </a:prstGeom>
        </p:spPr>
      </p:pic>
      <p:sp>
        <p:nvSpPr>
          <p:cNvPr id="10" name="Rectángulo 9">
            <a:extLst>
              <a:ext uri="{FF2B5EF4-FFF2-40B4-BE49-F238E27FC236}">
                <a16:creationId xmlns:a16="http://schemas.microsoft.com/office/drawing/2014/main" id="{9F6B477E-AECD-4490-BA9F-ABFB54809D70}"/>
              </a:ext>
            </a:extLst>
          </p:cNvPr>
          <p:cNvSpPr/>
          <p:nvPr/>
        </p:nvSpPr>
        <p:spPr>
          <a:xfrm>
            <a:off x="1616150" y="4178240"/>
            <a:ext cx="2264624" cy="338554"/>
          </a:xfrm>
          <a:prstGeom prst="rect">
            <a:avLst/>
          </a:prstGeom>
        </p:spPr>
        <p:txBody>
          <a:bodyPr wrap="square">
            <a:spAutoFit/>
          </a:bodyPr>
          <a:lstStyle/>
          <a:p>
            <a:pPr algn="r"/>
            <a:r>
              <a:rPr lang="es-CL" sz="1600" dirty="0">
                <a:solidFill>
                  <a:srgbClr val="FF0000"/>
                </a:solidFill>
                <a:latin typeface="Lato Black" panose="020F0502020204030203" pitchFamily="34" charset="0"/>
                <a:ea typeface="Lato Black" panose="020F0502020204030203" pitchFamily="34" charset="0"/>
                <a:cs typeface="Lato Black" panose="020F0502020204030203" pitchFamily="34" charset="0"/>
              </a:rPr>
              <a:t>Son honestas</a:t>
            </a:r>
          </a:p>
        </p:txBody>
      </p:sp>
      <p:sp>
        <p:nvSpPr>
          <p:cNvPr id="11" name="Rectángulo 10">
            <a:extLst>
              <a:ext uri="{FF2B5EF4-FFF2-40B4-BE49-F238E27FC236}">
                <a16:creationId xmlns:a16="http://schemas.microsoft.com/office/drawing/2014/main" id="{0B1C69A3-3E26-4BC3-9CB8-5FF7AFD96E5C}"/>
              </a:ext>
            </a:extLst>
          </p:cNvPr>
          <p:cNvSpPr/>
          <p:nvPr/>
        </p:nvSpPr>
        <p:spPr>
          <a:xfrm>
            <a:off x="1616150" y="4490128"/>
            <a:ext cx="2264624" cy="338554"/>
          </a:xfrm>
          <a:prstGeom prst="rect">
            <a:avLst/>
          </a:prstGeom>
        </p:spPr>
        <p:txBody>
          <a:bodyPr wrap="square">
            <a:spAutoFit/>
          </a:bodyPr>
          <a:lstStyle/>
          <a:p>
            <a:pPr algn="r"/>
            <a:r>
              <a:rPr lang="es-CL" sz="1600" dirty="0">
                <a:solidFill>
                  <a:srgbClr val="FF0000"/>
                </a:solidFill>
                <a:latin typeface="Lato Black" panose="020F0502020204030203" pitchFamily="34" charset="0"/>
                <a:ea typeface="Lato Black" panose="020F0502020204030203" pitchFamily="34" charset="0"/>
                <a:cs typeface="Lato Black" panose="020F0502020204030203" pitchFamily="34" charset="0"/>
              </a:rPr>
              <a:t>Son transparentes</a:t>
            </a:r>
          </a:p>
        </p:txBody>
      </p:sp>
      <p:sp>
        <p:nvSpPr>
          <p:cNvPr id="2" name="Rectángulo 1">
            <a:extLst>
              <a:ext uri="{FF2B5EF4-FFF2-40B4-BE49-F238E27FC236}">
                <a16:creationId xmlns:a16="http://schemas.microsoft.com/office/drawing/2014/main" id="{237F97F2-CB60-4513-972C-621F859C1C68}"/>
              </a:ext>
            </a:extLst>
          </p:cNvPr>
          <p:cNvSpPr/>
          <p:nvPr/>
        </p:nvSpPr>
        <p:spPr>
          <a:xfrm>
            <a:off x="7909219" y="4303078"/>
            <a:ext cx="155944" cy="1701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 name="CuadroTexto 3">
            <a:extLst>
              <a:ext uri="{FF2B5EF4-FFF2-40B4-BE49-F238E27FC236}">
                <a16:creationId xmlns:a16="http://schemas.microsoft.com/office/drawing/2014/main" id="{39E6A0AC-FBA2-4277-84A3-66C98E40DA51}"/>
              </a:ext>
            </a:extLst>
          </p:cNvPr>
          <p:cNvSpPr txBox="1"/>
          <p:nvPr/>
        </p:nvSpPr>
        <p:spPr>
          <a:xfrm>
            <a:off x="8065163" y="4257333"/>
            <a:ext cx="349776" cy="261610"/>
          </a:xfrm>
          <a:prstGeom prst="rect">
            <a:avLst/>
          </a:prstGeom>
          <a:noFill/>
        </p:spPr>
        <p:txBody>
          <a:bodyPr wrap="none" rtlCol="0">
            <a:spAutoFit/>
          </a:bodyPr>
          <a:lstStyle/>
          <a:p>
            <a:r>
              <a:rPr lang="es-CL" sz="1100" dirty="0">
                <a:solidFill>
                  <a:srgbClr val="7030A0"/>
                </a:solidFill>
              </a:rPr>
              <a:t>No</a:t>
            </a:r>
            <a:endParaRPr lang="es-CL" dirty="0">
              <a:solidFill>
                <a:srgbClr val="7030A0"/>
              </a:solidFill>
            </a:endParaRPr>
          </a:p>
        </p:txBody>
      </p:sp>
      <p:sp>
        <p:nvSpPr>
          <p:cNvPr id="13" name="Rectángulo 12">
            <a:extLst>
              <a:ext uri="{FF2B5EF4-FFF2-40B4-BE49-F238E27FC236}">
                <a16:creationId xmlns:a16="http://schemas.microsoft.com/office/drawing/2014/main" id="{99E6AE2C-4127-461A-B50F-E55030D6184C}"/>
              </a:ext>
            </a:extLst>
          </p:cNvPr>
          <p:cNvSpPr/>
          <p:nvPr/>
        </p:nvSpPr>
        <p:spPr>
          <a:xfrm>
            <a:off x="7912759" y="4505094"/>
            <a:ext cx="155944" cy="1701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4" name="CuadroTexto 13">
            <a:extLst>
              <a:ext uri="{FF2B5EF4-FFF2-40B4-BE49-F238E27FC236}">
                <a16:creationId xmlns:a16="http://schemas.microsoft.com/office/drawing/2014/main" id="{EC262661-7F6E-4EB5-8CE4-38A746C3C3ED}"/>
              </a:ext>
            </a:extLst>
          </p:cNvPr>
          <p:cNvSpPr txBox="1"/>
          <p:nvPr/>
        </p:nvSpPr>
        <p:spPr>
          <a:xfrm>
            <a:off x="8068703" y="4459349"/>
            <a:ext cx="280846" cy="261610"/>
          </a:xfrm>
          <a:prstGeom prst="rect">
            <a:avLst/>
          </a:prstGeom>
          <a:noFill/>
        </p:spPr>
        <p:txBody>
          <a:bodyPr wrap="none" rtlCol="0">
            <a:spAutoFit/>
          </a:bodyPr>
          <a:lstStyle/>
          <a:p>
            <a:r>
              <a:rPr lang="es-CL" sz="1100" dirty="0">
                <a:solidFill>
                  <a:srgbClr val="7030A0"/>
                </a:solidFill>
              </a:rPr>
              <a:t>Si</a:t>
            </a:r>
            <a:endParaRPr lang="es-CL" dirty="0">
              <a:solidFill>
                <a:srgbClr val="7030A0"/>
              </a:solidFill>
            </a:endParaRPr>
          </a:p>
        </p:txBody>
      </p:sp>
    </p:spTree>
    <p:extLst>
      <p:ext uri="{BB962C8B-B14F-4D97-AF65-F5344CB8AC3E}">
        <p14:creationId xmlns:p14="http://schemas.microsoft.com/office/powerpoint/2010/main" val="192418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EC3D266-1CDB-432B-9A0D-C94643CF92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7" name="Imagen 6">
            <a:extLst>
              <a:ext uri="{FF2B5EF4-FFF2-40B4-BE49-F238E27FC236}">
                <a16:creationId xmlns:a16="http://schemas.microsoft.com/office/drawing/2014/main" id="{5ECDC63A-1818-4642-9785-B761FF245B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138" y="3693831"/>
            <a:ext cx="1743741" cy="1143983"/>
          </a:xfrm>
          <a:prstGeom prst="rect">
            <a:avLst/>
          </a:prstGeom>
        </p:spPr>
      </p:pic>
    </p:spTree>
    <p:extLst>
      <p:ext uri="{BB962C8B-B14F-4D97-AF65-F5344CB8AC3E}">
        <p14:creationId xmlns:p14="http://schemas.microsoft.com/office/powerpoint/2010/main" val="326951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074664"/>
            <a:ext cx="7886700" cy="994172"/>
          </a:xfrm>
        </p:spPr>
        <p:txBody>
          <a:bodyPr>
            <a:normAutofit/>
          </a:bodyPr>
          <a:lstStyle/>
          <a:p>
            <a:r>
              <a:rPr lang="es-ES" sz="4400" dirty="0">
                <a:latin typeface="Lato Black" panose="020F0502020204030203" pitchFamily="34" charset="0"/>
                <a:ea typeface="Lato Black" panose="020F0502020204030203" pitchFamily="34" charset="0"/>
                <a:cs typeface="Lato Black" panose="020F0502020204030203" pitchFamily="34" charset="0"/>
              </a:rPr>
              <a:t>SOMOS SERES HUMANOS</a:t>
            </a:r>
            <a:r>
              <a:rPr lang="is-IS" sz="4400" dirty="0">
                <a:latin typeface="Lato Black" panose="020F0502020204030203" pitchFamily="34" charset="0"/>
                <a:ea typeface="Lato Black" panose="020F0502020204030203" pitchFamily="34" charset="0"/>
                <a:cs typeface="Lato Black" panose="020F0502020204030203" pitchFamily="34" charset="0"/>
              </a:rPr>
              <a:t>…</a:t>
            </a:r>
            <a:endParaRPr lang="es-ES_tradnl" sz="44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7409145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672</Words>
  <Application>Microsoft Office PowerPoint</Application>
  <PresentationFormat>Presentación en pantalla (16:9)</PresentationFormat>
  <Paragraphs>107</Paragraphs>
  <Slides>48</Slides>
  <Notes>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MS PGothic</vt:lpstr>
      <vt:lpstr>Arial</vt:lpstr>
      <vt:lpstr>Calibri</vt:lpstr>
      <vt:lpstr>Calibri Light</vt:lpstr>
      <vt:lpstr>Lato</vt:lpstr>
      <vt:lpstr>Lato Black</vt:lpstr>
      <vt:lpstr>Lato Light</vt:lpstr>
      <vt:lpstr>Tema de Office</vt:lpstr>
      <vt:lpstr>Presentación de PowerPoint</vt:lpstr>
      <vt:lpstr>Presentación de PowerPoint</vt:lpstr>
      <vt:lpstr>Presentación de PowerPoint</vt:lpstr>
      <vt:lpstr>Presentación de PowerPoint</vt:lpstr>
      <vt:lpstr>Presentación de PowerPoint</vt:lpstr>
      <vt:lpstr>¿O DE LAS EMPRESAS?</vt:lpstr>
      <vt:lpstr>Presentación de PowerPoint</vt:lpstr>
      <vt:lpstr>Presentación de PowerPoint</vt:lpstr>
      <vt:lpstr>SOMOS SERES HUMANOS…</vt:lpstr>
      <vt:lpstr>TRES RAZONES POR LAS CUALES LA CORRUPCIÓN SIGUE EXISTIENDO</vt:lpstr>
      <vt:lpstr>NO VEMOS EL PROBLEMA COMO NUESTRO</vt:lpstr>
      <vt:lpstr>Presentación de PowerPoint</vt:lpstr>
      <vt:lpstr>CULTURA: LA MANZANA PODRIDA</vt:lpstr>
      <vt:lpstr>Presentación de PowerPoint</vt:lpstr>
      <vt:lpstr>Presentación de PowerPoint</vt:lpstr>
      <vt:lpstr>AUTOJUSTIFICACIÓN</vt:lpstr>
      <vt:lpstr>Y LUEGO NOS ENCONTRAMOS CON ESTAS RESPUESTAS…</vt:lpstr>
      <vt:lpstr>  Para que exista corrupción, tienen que existir al menos dos partes   </vt:lpstr>
      <vt:lpstr>La corrupción del siglo XXI, no es necesariamente con un maletín de dinero</vt:lpstr>
      <vt:lpstr>La ley no lo es todo…</vt:lpstr>
      <vt:lpstr>Estamos llenos de políticas, pero… …hecha la ley, hecha la trampa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 todos pusiéramos un grano de arena para frenar la corrupción, ésta disminuiría considerablemente.</vt:lpstr>
      <vt:lpstr>Presentación de PowerPoint</vt:lpstr>
      <vt:lpstr>Presentación de PowerPoint</vt:lpstr>
      <vt:lpstr>Presentación de PowerPoint</vt:lpstr>
      <vt:lpstr>Presentación de PowerPoint</vt:lpstr>
      <vt:lpstr>Presentación de PowerPoint</vt:lpstr>
      <vt:lpstr>Presentación de PowerPoint</vt:lpstr>
      <vt:lpstr>PERO SI NO ME MIDE, TODO QUEDA EN PAPEL</vt:lpstr>
      <vt:lpstr>Forma v/s Real</vt:lpstr>
      <vt:lpstr>Persona a cargo del tema: Encargado de prevención de delitos</vt:lpstr>
      <vt:lpstr>Presentación de PowerPoint</vt:lpstr>
      <vt:lpstr>Presentación de PowerPoint</vt:lpstr>
      <vt:lpstr>Presentación de PowerPoint</vt:lpstr>
      <vt:lpstr>Presentación de PowerPoint</vt:lpstr>
      <vt:lpstr>Presentación de PowerPoint</vt:lpstr>
      <vt:lpstr>¡PREVENIR LA CORRUPCIÓN ES TRABAJO DE TODOS!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LINA MARIA CARO TABARES</cp:lastModifiedBy>
  <cp:revision>3</cp:revision>
  <dcterms:created xsi:type="dcterms:W3CDTF">2018-11-13T16:58:50Z</dcterms:created>
  <dcterms:modified xsi:type="dcterms:W3CDTF">2018-11-13T19:05:24Z</dcterms:modified>
</cp:coreProperties>
</file>